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0" r:id="rId6"/>
    <p:sldId id="262" r:id="rId7"/>
    <p:sldId id="261" r:id="rId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3120" userDrawn="1">
          <p15:clr>
            <a:srgbClr val="A4A3A4"/>
          </p15:clr>
        </p15:guide>
        <p15:guide id="3" orient="horz" pos="3974" userDrawn="1">
          <p15:clr>
            <a:srgbClr val="A4A3A4"/>
          </p15:clr>
        </p15:guide>
        <p15:guide id="4" pos="398" userDrawn="1">
          <p15:clr>
            <a:srgbClr val="A4A3A4"/>
          </p15:clr>
        </p15:guide>
        <p15:guide id="5" pos="5842" userDrawn="1">
          <p15:clr>
            <a:srgbClr val="A4A3A4"/>
          </p15:clr>
        </p15:guide>
        <p15:guide id="6" orient="horz" pos="1182" userDrawn="1">
          <p15:clr>
            <a:srgbClr val="A4A3A4"/>
          </p15:clr>
        </p15:guide>
        <p15:guide id="7" orient="horz" pos="1321" userDrawn="1">
          <p15:clr>
            <a:srgbClr val="A4A3A4"/>
          </p15:clr>
        </p15:guide>
        <p15:guide id="8" orient="horz" pos="845" userDrawn="1">
          <p15:clr>
            <a:srgbClr val="A4A3A4"/>
          </p15:clr>
        </p15:guide>
        <p15:guide id="9" orient="horz" pos="550" userDrawn="1">
          <p15:clr>
            <a:srgbClr val="A4A3A4"/>
          </p15:clr>
        </p15:guide>
        <p15:guide id="10" orient="horz" pos="3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F1F5"/>
    <a:srgbClr val="9EDFE6"/>
    <a:srgbClr val="2DA1AE"/>
    <a:srgbClr val="EAF8FA"/>
    <a:srgbClr val="0BD6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648" y="114"/>
      </p:cViewPr>
      <p:guideLst>
        <p:guide orient="horz" pos="1026"/>
        <p:guide pos="3120"/>
        <p:guide orient="horz" pos="3974"/>
        <p:guide pos="398"/>
        <p:guide pos="5842"/>
        <p:guide orient="horz" pos="1182"/>
        <p:guide orient="horz" pos="1321"/>
        <p:guide orient="horz" pos="845"/>
        <p:guide orient="horz" pos="550"/>
        <p:guide orient="horz" pos="3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1E8-5229-444D-B527-45EADE26EA0F}" type="datetimeFigureOut">
              <a:rPr lang="ko-KR" altLang="en-US" smtClean="0"/>
              <a:t>2024-09-02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3AF7-D863-464E-A5E8-F0F5147C84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1782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1E8-5229-444D-B527-45EADE26EA0F}" type="datetimeFigureOut">
              <a:rPr lang="ko-KR" altLang="en-US" smtClean="0"/>
              <a:t>2024-09-02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3AF7-D863-464E-A5E8-F0F5147C84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575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1E8-5229-444D-B527-45EADE26EA0F}" type="datetimeFigureOut">
              <a:rPr lang="ko-KR" altLang="en-US" smtClean="0"/>
              <a:t>2024-09-02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3AF7-D863-464E-A5E8-F0F5147C84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6106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1E8-5229-444D-B527-45EADE26EA0F}" type="datetimeFigureOut">
              <a:rPr lang="ko-KR" altLang="en-US" smtClean="0"/>
              <a:t>2024-09-02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3AF7-D863-464E-A5E8-F0F5147C84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5223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1E8-5229-444D-B527-45EADE26EA0F}" type="datetimeFigureOut">
              <a:rPr lang="ko-KR" altLang="en-US" smtClean="0"/>
              <a:t>2024-09-02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3AF7-D863-464E-A5E8-F0F5147C84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387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1E8-5229-444D-B527-45EADE26EA0F}" type="datetimeFigureOut">
              <a:rPr lang="ko-KR" altLang="en-US" smtClean="0"/>
              <a:t>2024-09-02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3AF7-D863-464E-A5E8-F0F5147C84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2056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1E8-5229-444D-B527-45EADE26EA0F}" type="datetimeFigureOut">
              <a:rPr lang="ko-KR" altLang="en-US" smtClean="0"/>
              <a:t>2024-09-02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3AF7-D863-464E-A5E8-F0F5147C84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7395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1E8-5229-444D-B527-45EADE26EA0F}" type="datetimeFigureOut">
              <a:rPr lang="ko-KR" altLang="en-US" smtClean="0"/>
              <a:t>2024-09-02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3AF7-D863-464E-A5E8-F0F5147C84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4583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1E8-5229-444D-B527-45EADE26EA0F}" type="datetimeFigureOut">
              <a:rPr lang="ko-KR" altLang="en-US" smtClean="0"/>
              <a:t>2024-09-02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3AF7-D863-464E-A5E8-F0F5147C84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037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1E8-5229-444D-B527-45EADE26EA0F}" type="datetimeFigureOut">
              <a:rPr lang="ko-KR" altLang="en-US" smtClean="0"/>
              <a:t>2024-09-02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3AF7-D863-464E-A5E8-F0F5147C84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8451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1E8-5229-444D-B527-45EADE26EA0F}" type="datetimeFigureOut">
              <a:rPr lang="ko-KR" altLang="en-US" smtClean="0"/>
              <a:t>2024-09-02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3AF7-D863-464E-A5E8-F0F5147C84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4274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5921E8-5229-444D-B527-45EADE26EA0F}" type="datetimeFigureOut">
              <a:rPr lang="ko-KR" altLang="en-US" smtClean="0"/>
              <a:t>2024-09-02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143AF7-D863-464E-A5E8-F0F5147C84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8773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png"/><Relationship Id="rId1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3.emf"/><Relationship Id="rId7" Type="http://schemas.openxmlformats.org/officeDocument/2006/relationships/image" Target="../media/image6.emf"/><Relationship Id="rId12" Type="http://schemas.openxmlformats.org/officeDocument/2006/relationships/image" Target="../media/image1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4.emf"/><Relationship Id="rId9" Type="http://schemas.openxmlformats.org/officeDocument/2006/relationships/image" Target="../media/image8.png"/><Relationship Id="rId1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5.emf"/><Relationship Id="rId7" Type="http://schemas.openxmlformats.org/officeDocument/2006/relationships/image" Target="../media/image4.emf"/><Relationship Id="rId12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11" Type="http://schemas.openxmlformats.org/officeDocument/2006/relationships/image" Target="../media/image10.png"/><Relationship Id="rId5" Type="http://schemas.openxmlformats.org/officeDocument/2006/relationships/image" Target="../media/image15.emf"/><Relationship Id="rId10" Type="http://schemas.openxmlformats.org/officeDocument/2006/relationships/image" Target="../media/image9.png"/><Relationship Id="rId4" Type="http://schemas.openxmlformats.org/officeDocument/2006/relationships/image" Target="../media/image2.emf"/><Relationship Id="rId9" Type="http://schemas.openxmlformats.org/officeDocument/2006/relationships/image" Target="../media/image8.png"/><Relationship Id="rId1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3.emf"/><Relationship Id="rId7" Type="http://schemas.openxmlformats.org/officeDocument/2006/relationships/image" Target="../media/image6.emf"/><Relationship Id="rId12" Type="http://schemas.openxmlformats.org/officeDocument/2006/relationships/image" Target="../media/image1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png"/><Relationship Id="rId5" Type="http://schemas.openxmlformats.org/officeDocument/2006/relationships/image" Target="../media/image16.jpeg"/><Relationship Id="rId10" Type="http://schemas.openxmlformats.org/officeDocument/2006/relationships/image" Target="../media/image9.png"/><Relationship Id="rId4" Type="http://schemas.openxmlformats.org/officeDocument/2006/relationships/image" Target="../media/image15.emf"/><Relationship Id="rId9" Type="http://schemas.openxmlformats.org/officeDocument/2006/relationships/image" Target="../media/image8.png"/><Relationship Id="rId1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8EFA15C5-2741-4639-301F-F43AE4D54B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37" t="15919" r="16645" b="21776"/>
          <a:stretch/>
        </p:blipFill>
        <p:spPr>
          <a:xfrm>
            <a:off x="3775559" y="2268297"/>
            <a:ext cx="1702742" cy="1669182"/>
          </a:xfrm>
          <a:prstGeom prst="rect">
            <a:avLst/>
          </a:prstGeom>
          <a:effectLst/>
        </p:spPr>
      </p:pic>
      <p:grpSp>
        <p:nvGrpSpPr>
          <p:cNvPr id="89" name="그룹 88">
            <a:extLst>
              <a:ext uri="{FF2B5EF4-FFF2-40B4-BE49-F238E27FC236}">
                <a16:creationId xmlns:a16="http://schemas.microsoft.com/office/drawing/2014/main" id="{934D0096-6ED6-1EED-A818-53ACEBD05265}"/>
              </a:ext>
            </a:extLst>
          </p:cNvPr>
          <p:cNvGrpSpPr/>
          <p:nvPr/>
        </p:nvGrpSpPr>
        <p:grpSpPr>
          <a:xfrm>
            <a:off x="639434" y="5709312"/>
            <a:ext cx="2711758" cy="224080"/>
            <a:chOff x="680056" y="7377878"/>
            <a:chExt cx="2711758" cy="224080"/>
          </a:xfrm>
        </p:grpSpPr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B8960851-F44D-818B-0AF2-6C836F971155}"/>
                </a:ext>
              </a:extLst>
            </p:cNvPr>
            <p:cNvGrpSpPr/>
            <p:nvPr/>
          </p:nvGrpSpPr>
          <p:grpSpPr>
            <a:xfrm>
              <a:off x="680056" y="7377878"/>
              <a:ext cx="216000" cy="216000"/>
              <a:chOff x="4348190" y="3674200"/>
              <a:chExt cx="688614" cy="688614"/>
            </a:xfrm>
          </p:grpSpPr>
          <p:sp>
            <p:nvSpPr>
              <p:cNvPr id="71" name="타원 70">
                <a:extLst>
                  <a:ext uri="{FF2B5EF4-FFF2-40B4-BE49-F238E27FC236}">
                    <a16:creationId xmlns:a16="http://schemas.microsoft.com/office/drawing/2014/main" id="{AD271924-EBBD-BC1A-9C5E-597F820524F8}"/>
                  </a:ext>
                </a:extLst>
              </p:cNvPr>
              <p:cNvSpPr/>
              <p:nvPr/>
            </p:nvSpPr>
            <p:spPr>
              <a:xfrm>
                <a:off x="4348190" y="3674200"/>
                <a:ext cx="688614" cy="688614"/>
              </a:xfrm>
              <a:prstGeom prst="ellipse">
                <a:avLst/>
              </a:prstGeom>
              <a:solidFill>
                <a:srgbClr val="2DA1AE"/>
              </a:solidFill>
              <a:ln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400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72" name="그림 71">
                <a:extLst>
                  <a:ext uri="{FF2B5EF4-FFF2-40B4-BE49-F238E27FC236}">
                    <a16:creationId xmlns:a16="http://schemas.microsoft.com/office/drawing/2014/main" id="{18D2C69E-242D-06D5-CF16-D74EB57C993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biLevel thresh="50000"/>
              </a:blip>
              <a:stretch>
                <a:fillRect/>
              </a:stretch>
            </p:blipFill>
            <p:spPr>
              <a:xfrm>
                <a:off x="4418148" y="3755870"/>
                <a:ext cx="574226" cy="523930"/>
              </a:xfrm>
              <a:prstGeom prst="rect">
                <a:avLst/>
              </a:prstGeom>
            </p:spPr>
          </p:pic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2F06551-4284-ED82-63C7-99EDBFF01640}"/>
                </a:ext>
              </a:extLst>
            </p:cNvPr>
            <p:cNvSpPr txBox="1"/>
            <p:nvPr/>
          </p:nvSpPr>
          <p:spPr>
            <a:xfrm>
              <a:off x="1014026" y="7417292"/>
              <a:ext cx="237778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작업 종료 후 </a:t>
              </a:r>
              <a:r>
                <a:rPr lang="ko-KR" altLang="en-US" sz="1200">
                  <a:latin typeface="HY견고딕" panose="02030600000101010101" pitchFamily="18" charset="-127"/>
                  <a:ea typeface="HY견고딕" panose="02030600000101010101" pitchFamily="18" charset="-127"/>
                </a:rPr>
                <a:t>자동 충전 도킹</a:t>
              </a:r>
              <a:endParaRPr lang="en-US" altLang="ko-KR" sz="12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118" name="그룹 117">
            <a:extLst>
              <a:ext uri="{FF2B5EF4-FFF2-40B4-BE49-F238E27FC236}">
                <a16:creationId xmlns:a16="http://schemas.microsoft.com/office/drawing/2014/main" id="{90DDA7E9-CE38-9B76-11D0-68F47818B68F}"/>
              </a:ext>
            </a:extLst>
          </p:cNvPr>
          <p:cNvGrpSpPr/>
          <p:nvPr/>
        </p:nvGrpSpPr>
        <p:grpSpPr>
          <a:xfrm>
            <a:off x="639434" y="6082036"/>
            <a:ext cx="2711758" cy="226689"/>
            <a:chOff x="680056" y="8175870"/>
            <a:chExt cx="2711758" cy="22668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FF9C966-97E1-D6A1-E2FD-A89012EA0768}"/>
                </a:ext>
              </a:extLst>
            </p:cNvPr>
            <p:cNvSpPr txBox="1"/>
            <p:nvPr/>
          </p:nvSpPr>
          <p:spPr>
            <a:xfrm>
              <a:off x="1014026" y="8217893"/>
              <a:ext cx="237778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2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테이블 아래 공간 청소</a:t>
              </a:r>
              <a:endParaRPr lang="en-US" altLang="ko-KR" sz="12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47DB6528-4B0E-3B0E-F02F-A23C0307CFBB}"/>
                </a:ext>
              </a:extLst>
            </p:cNvPr>
            <p:cNvGrpSpPr/>
            <p:nvPr/>
          </p:nvGrpSpPr>
          <p:grpSpPr>
            <a:xfrm>
              <a:off x="680056" y="8175870"/>
              <a:ext cx="216000" cy="216000"/>
              <a:chOff x="7175019" y="3673800"/>
              <a:chExt cx="688614" cy="688614"/>
            </a:xfrm>
            <a:solidFill>
              <a:srgbClr val="2DA1AE"/>
            </a:solidFill>
          </p:grpSpPr>
          <p:grpSp>
            <p:nvGrpSpPr>
              <p:cNvPr id="91" name="Google Shape;1038;p50">
                <a:extLst>
                  <a:ext uri="{FF2B5EF4-FFF2-40B4-BE49-F238E27FC236}">
                    <a16:creationId xmlns:a16="http://schemas.microsoft.com/office/drawing/2014/main" id="{DDF211BB-950C-543C-D8AF-97CC6FC33A08}"/>
                  </a:ext>
                </a:extLst>
              </p:cNvPr>
              <p:cNvGrpSpPr/>
              <p:nvPr/>
            </p:nvGrpSpPr>
            <p:grpSpPr>
              <a:xfrm>
                <a:off x="7301805" y="3783660"/>
                <a:ext cx="452420" cy="433992"/>
                <a:chOff x="5233525" y="4954450"/>
                <a:chExt cx="538275" cy="516350"/>
              </a:xfrm>
              <a:grpFill/>
            </p:grpSpPr>
            <p:sp>
              <p:nvSpPr>
                <p:cNvPr id="94" name="Google Shape;1039;p50">
                  <a:extLst>
                    <a:ext uri="{FF2B5EF4-FFF2-40B4-BE49-F238E27FC236}">
                      <a16:creationId xmlns:a16="http://schemas.microsoft.com/office/drawing/2014/main" id="{2CBE82B1-82EA-10B4-BBC0-5E68BD79E4A1}"/>
                    </a:ext>
                  </a:extLst>
                </p:cNvPr>
                <p:cNvSpPr/>
                <p:nvPr/>
              </p:nvSpPr>
              <p:spPr>
                <a:xfrm>
                  <a:off x="5637825" y="4954450"/>
                  <a:ext cx="89525" cy="8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1" h="3581" fill="none" extrusionOk="0">
                      <a:moveTo>
                        <a:pt x="1023" y="3410"/>
                      </a:moveTo>
                      <a:lnTo>
                        <a:pt x="1023" y="3410"/>
                      </a:lnTo>
                      <a:lnTo>
                        <a:pt x="1193" y="3483"/>
                      </a:lnTo>
                      <a:lnTo>
                        <a:pt x="1388" y="3532"/>
                      </a:lnTo>
                      <a:lnTo>
                        <a:pt x="1583" y="3556"/>
                      </a:lnTo>
                      <a:lnTo>
                        <a:pt x="1778" y="3581"/>
                      </a:lnTo>
                      <a:lnTo>
                        <a:pt x="1778" y="3581"/>
                      </a:lnTo>
                      <a:lnTo>
                        <a:pt x="1973" y="3556"/>
                      </a:lnTo>
                      <a:lnTo>
                        <a:pt x="2143" y="3532"/>
                      </a:lnTo>
                      <a:lnTo>
                        <a:pt x="2314" y="3508"/>
                      </a:lnTo>
                      <a:lnTo>
                        <a:pt x="2484" y="3435"/>
                      </a:lnTo>
                      <a:lnTo>
                        <a:pt x="2630" y="3361"/>
                      </a:lnTo>
                      <a:lnTo>
                        <a:pt x="2776" y="3264"/>
                      </a:lnTo>
                      <a:lnTo>
                        <a:pt x="2923" y="3167"/>
                      </a:lnTo>
                      <a:lnTo>
                        <a:pt x="3044" y="3045"/>
                      </a:lnTo>
                      <a:lnTo>
                        <a:pt x="3166" y="2923"/>
                      </a:lnTo>
                      <a:lnTo>
                        <a:pt x="3264" y="2801"/>
                      </a:lnTo>
                      <a:lnTo>
                        <a:pt x="3361" y="2631"/>
                      </a:lnTo>
                      <a:lnTo>
                        <a:pt x="3434" y="2485"/>
                      </a:lnTo>
                      <a:lnTo>
                        <a:pt x="3483" y="2314"/>
                      </a:lnTo>
                      <a:lnTo>
                        <a:pt x="3531" y="2144"/>
                      </a:lnTo>
                      <a:lnTo>
                        <a:pt x="3556" y="1973"/>
                      </a:lnTo>
                      <a:lnTo>
                        <a:pt x="3580" y="1803"/>
                      </a:lnTo>
                      <a:lnTo>
                        <a:pt x="3580" y="1803"/>
                      </a:lnTo>
                      <a:lnTo>
                        <a:pt x="3556" y="1608"/>
                      </a:lnTo>
                      <a:lnTo>
                        <a:pt x="3531" y="1437"/>
                      </a:lnTo>
                      <a:lnTo>
                        <a:pt x="3483" y="1267"/>
                      </a:lnTo>
                      <a:lnTo>
                        <a:pt x="3434" y="1096"/>
                      </a:lnTo>
                      <a:lnTo>
                        <a:pt x="3361" y="950"/>
                      </a:lnTo>
                      <a:lnTo>
                        <a:pt x="3264" y="804"/>
                      </a:lnTo>
                      <a:lnTo>
                        <a:pt x="3166" y="658"/>
                      </a:lnTo>
                      <a:lnTo>
                        <a:pt x="3044" y="536"/>
                      </a:lnTo>
                      <a:lnTo>
                        <a:pt x="2923" y="414"/>
                      </a:lnTo>
                      <a:lnTo>
                        <a:pt x="2776" y="317"/>
                      </a:lnTo>
                      <a:lnTo>
                        <a:pt x="2630" y="220"/>
                      </a:lnTo>
                      <a:lnTo>
                        <a:pt x="2484" y="147"/>
                      </a:lnTo>
                      <a:lnTo>
                        <a:pt x="2314" y="98"/>
                      </a:lnTo>
                      <a:lnTo>
                        <a:pt x="2143" y="49"/>
                      </a:lnTo>
                      <a:lnTo>
                        <a:pt x="1973" y="25"/>
                      </a:lnTo>
                      <a:lnTo>
                        <a:pt x="1778" y="0"/>
                      </a:lnTo>
                      <a:lnTo>
                        <a:pt x="1778" y="0"/>
                      </a:lnTo>
                      <a:lnTo>
                        <a:pt x="1607" y="25"/>
                      </a:lnTo>
                      <a:lnTo>
                        <a:pt x="1437" y="49"/>
                      </a:lnTo>
                      <a:lnTo>
                        <a:pt x="1266" y="98"/>
                      </a:lnTo>
                      <a:lnTo>
                        <a:pt x="1096" y="147"/>
                      </a:lnTo>
                      <a:lnTo>
                        <a:pt x="925" y="220"/>
                      </a:lnTo>
                      <a:lnTo>
                        <a:pt x="779" y="317"/>
                      </a:lnTo>
                      <a:lnTo>
                        <a:pt x="658" y="414"/>
                      </a:lnTo>
                      <a:lnTo>
                        <a:pt x="536" y="536"/>
                      </a:lnTo>
                      <a:lnTo>
                        <a:pt x="414" y="658"/>
                      </a:lnTo>
                      <a:lnTo>
                        <a:pt x="317" y="804"/>
                      </a:lnTo>
                      <a:lnTo>
                        <a:pt x="219" y="950"/>
                      </a:lnTo>
                      <a:lnTo>
                        <a:pt x="146" y="1096"/>
                      </a:lnTo>
                      <a:lnTo>
                        <a:pt x="73" y="1267"/>
                      </a:lnTo>
                      <a:lnTo>
                        <a:pt x="49" y="1437"/>
                      </a:lnTo>
                      <a:lnTo>
                        <a:pt x="24" y="1608"/>
                      </a:lnTo>
                      <a:lnTo>
                        <a:pt x="0" y="1803"/>
                      </a:lnTo>
                      <a:lnTo>
                        <a:pt x="0" y="1803"/>
                      </a:lnTo>
                      <a:lnTo>
                        <a:pt x="24" y="2071"/>
                      </a:lnTo>
                      <a:lnTo>
                        <a:pt x="97" y="2339"/>
                      </a:lnTo>
                      <a:lnTo>
                        <a:pt x="195" y="2582"/>
                      </a:lnTo>
                      <a:lnTo>
                        <a:pt x="317" y="2801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95" name="Google Shape;1040;p50">
                  <a:extLst>
                    <a:ext uri="{FF2B5EF4-FFF2-40B4-BE49-F238E27FC236}">
                      <a16:creationId xmlns:a16="http://schemas.microsoft.com/office/drawing/2014/main" id="{671EA77E-F400-EC87-8324-A90DB9E09A07}"/>
                    </a:ext>
                  </a:extLst>
                </p:cNvPr>
                <p:cNvSpPr/>
                <p:nvPr/>
              </p:nvSpPr>
              <p:spPr>
                <a:xfrm>
                  <a:off x="5323025" y="4980625"/>
                  <a:ext cx="88925" cy="8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7" h="3557" fill="none" extrusionOk="0">
                      <a:moveTo>
                        <a:pt x="3191" y="2850"/>
                      </a:moveTo>
                      <a:lnTo>
                        <a:pt x="3191" y="2850"/>
                      </a:lnTo>
                      <a:lnTo>
                        <a:pt x="3313" y="2680"/>
                      </a:lnTo>
                      <a:lnTo>
                        <a:pt x="3410" y="2509"/>
                      </a:lnTo>
                      <a:lnTo>
                        <a:pt x="3483" y="2314"/>
                      </a:lnTo>
                      <a:lnTo>
                        <a:pt x="3532" y="2095"/>
                      </a:lnTo>
                      <a:lnTo>
                        <a:pt x="3532" y="2095"/>
                      </a:lnTo>
                      <a:lnTo>
                        <a:pt x="3556" y="1925"/>
                      </a:lnTo>
                      <a:lnTo>
                        <a:pt x="3556" y="1730"/>
                      </a:lnTo>
                      <a:lnTo>
                        <a:pt x="3556" y="1559"/>
                      </a:lnTo>
                      <a:lnTo>
                        <a:pt x="3508" y="1389"/>
                      </a:lnTo>
                      <a:lnTo>
                        <a:pt x="3459" y="1218"/>
                      </a:lnTo>
                      <a:lnTo>
                        <a:pt x="3410" y="1072"/>
                      </a:lnTo>
                      <a:lnTo>
                        <a:pt x="3337" y="902"/>
                      </a:lnTo>
                      <a:lnTo>
                        <a:pt x="3240" y="756"/>
                      </a:lnTo>
                      <a:lnTo>
                        <a:pt x="3142" y="634"/>
                      </a:lnTo>
                      <a:lnTo>
                        <a:pt x="3021" y="512"/>
                      </a:lnTo>
                      <a:lnTo>
                        <a:pt x="2899" y="390"/>
                      </a:lnTo>
                      <a:lnTo>
                        <a:pt x="2753" y="293"/>
                      </a:lnTo>
                      <a:lnTo>
                        <a:pt x="2606" y="196"/>
                      </a:lnTo>
                      <a:lnTo>
                        <a:pt x="2436" y="122"/>
                      </a:lnTo>
                      <a:lnTo>
                        <a:pt x="2266" y="74"/>
                      </a:lnTo>
                      <a:lnTo>
                        <a:pt x="2095" y="25"/>
                      </a:lnTo>
                      <a:lnTo>
                        <a:pt x="2095" y="25"/>
                      </a:lnTo>
                      <a:lnTo>
                        <a:pt x="1925" y="1"/>
                      </a:lnTo>
                      <a:lnTo>
                        <a:pt x="1730" y="1"/>
                      </a:lnTo>
                      <a:lnTo>
                        <a:pt x="1559" y="1"/>
                      </a:lnTo>
                      <a:lnTo>
                        <a:pt x="1389" y="25"/>
                      </a:lnTo>
                      <a:lnTo>
                        <a:pt x="1218" y="74"/>
                      </a:lnTo>
                      <a:lnTo>
                        <a:pt x="1072" y="147"/>
                      </a:lnTo>
                      <a:lnTo>
                        <a:pt x="902" y="220"/>
                      </a:lnTo>
                      <a:lnTo>
                        <a:pt x="756" y="317"/>
                      </a:lnTo>
                      <a:lnTo>
                        <a:pt x="634" y="415"/>
                      </a:lnTo>
                      <a:lnTo>
                        <a:pt x="512" y="537"/>
                      </a:lnTo>
                      <a:lnTo>
                        <a:pt x="390" y="658"/>
                      </a:lnTo>
                      <a:lnTo>
                        <a:pt x="293" y="804"/>
                      </a:lnTo>
                      <a:lnTo>
                        <a:pt x="195" y="951"/>
                      </a:lnTo>
                      <a:lnTo>
                        <a:pt x="122" y="1097"/>
                      </a:lnTo>
                      <a:lnTo>
                        <a:pt x="74" y="1267"/>
                      </a:lnTo>
                      <a:lnTo>
                        <a:pt x="25" y="1462"/>
                      </a:lnTo>
                      <a:lnTo>
                        <a:pt x="25" y="1462"/>
                      </a:lnTo>
                      <a:lnTo>
                        <a:pt x="1" y="1633"/>
                      </a:lnTo>
                      <a:lnTo>
                        <a:pt x="1" y="1803"/>
                      </a:lnTo>
                      <a:lnTo>
                        <a:pt x="1" y="1998"/>
                      </a:lnTo>
                      <a:lnTo>
                        <a:pt x="25" y="2168"/>
                      </a:lnTo>
                      <a:lnTo>
                        <a:pt x="74" y="2339"/>
                      </a:lnTo>
                      <a:lnTo>
                        <a:pt x="147" y="2485"/>
                      </a:lnTo>
                      <a:lnTo>
                        <a:pt x="220" y="2655"/>
                      </a:lnTo>
                      <a:lnTo>
                        <a:pt x="317" y="2777"/>
                      </a:lnTo>
                      <a:lnTo>
                        <a:pt x="415" y="2923"/>
                      </a:lnTo>
                      <a:lnTo>
                        <a:pt x="536" y="3045"/>
                      </a:lnTo>
                      <a:lnTo>
                        <a:pt x="658" y="3167"/>
                      </a:lnTo>
                      <a:lnTo>
                        <a:pt x="804" y="3264"/>
                      </a:lnTo>
                      <a:lnTo>
                        <a:pt x="950" y="3362"/>
                      </a:lnTo>
                      <a:lnTo>
                        <a:pt x="1096" y="3435"/>
                      </a:lnTo>
                      <a:lnTo>
                        <a:pt x="1267" y="3483"/>
                      </a:lnTo>
                      <a:lnTo>
                        <a:pt x="1462" y="3532"/>
                      </a:lnTo>
                      <a:lnTo>
                        <a:pt x="1462" y="3532"/>
                      </a:lnTo>
                      <a:lnTo>
                        <a:pt x="1705" y="3557"/>
                      </a:lnTo>
                      <a:lnTo>
                        <a:pt x="1973" y="3557"/>
                      </a:lnTo>
                      <a:lnTo>
                        <a:pt x="2217" y="3508"/>
                      </a:lnTo>
                      <a:lnTo>
                        <a:pt x="2460" y="3435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96" name="Google Shape;1041;p50">
                  <a:extLst>
                    <a:ext uri="{FF2B5EF4-FFF2-40B4-BE49-F238E27FC236}">
                      <a16:creationId xmlns:a16="http://schemas.microsoft.com/office/drawing/2014/main" id="{7B8EE746-574D-CC93-7C75-376405816DB0}"/>
                    </a:ext>
                  </a:extLst>
                </p:cNvPr>
                <p:cNvSpPr/>
                <p:nvPr/>
              </p:nvSpPr>
              <p:spPr>
                <a:xfrm>
                  <a:off x="5233525" y="5255225"/>
                  <a:ext cx="89525" cy="8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1" h="3581" fill="none" extrusionOk="0">
                      <a:moveTo>
                        <a:pt x="3215" y="707"/>
                      </a:moveTo>
                      <a:lnTo>
                        <a:pt x="3215" y="707"/>
                      </a:lnTo>
                      <a:lnTo>
                        <a:pt x="3093" y="585"/>
                      </a:lnTo>
                      <a:lnTo>
                        <a:pt x="2972" y="464"/>
                      </a:lnTo>
                      <a:lnTo>
                        <a:pt x="2850" y="342"/>
                      </a:lnTo>
                      <a:lnTo>
                        <a:pt x="2679" y="244"/>
                      </a:lnTo>
                      <a:lnTo>
                        <a:pt x="2679" y="244"/>
                      </a:lnTo>
                      <a:lnTo>
                        <a:pt x="2533" y="171"/>
                      </a:lnTo>
                      <a:lnTo>
                        <a:pt x="2363" y="98"/>
                      </a:lnTo>
                      <a:lnTo>
                        <a:pt x="2192" y="50"/>
                      </a:lnTo>
                      <a:lnTo>
                        <a:pt x="2022" y="25"/>
                      </a:lnTo>
                      <a:lnTo>
                        <a:pt x="1851" y="1"/>
                      </a:lnTo>
                      <a:lnTo>
                        <a:pt x="1681" y="25"/>
                      </a:lnTo>
                      <a:lnTo>
                        <a:pt x="1510" y="25"/>
                      </a:lnTo>
                      <a:lnTo>
                        <a:pt x="1340" y="74"/>
                      </a:lnTo>
                      <a:lnTo>
                        <a:pt x="1169" y="123"/>
                      </a:lnTo>
                      <a:lnTo>
                        <a:pt x="1023" y="196"/>
                      </a:lnTo>
                      <a:lnTo>
                        <a:pt x="877" y="269"/>
                      </a:lnTo>
                      <a:lnTo>
                        <a:pt x="731" y="366"/>
                      </a:lnTo>
                      <a:lnTo>
                        <a:pt x="585" y="488"/>
                      </a:lnTo>
                      <a:lnTo>
                        <a:pt x="463" y="610"/>
                      </a:lnTo>
                      <a:lnTo>
                        <a:pt x="341" y="731"/>
                      </a:lnTo>
                      <a:lnTo>
                        <a:pt x="244" y="902"/>
                      </a:lnTo>
                      <a:lnTo>
                        <a:pt x="244" y="902"/>
                      </a:lnTo>
                      <a:lnTo>
                        <a:pt x="171" y="1048"/>
                      </a:lnTo>
                      <a:lnTo>
                        <a:pt x="98" y="1219"/>
                      </a:lnTo>
                      <a:lnTo>
                        <a:pt x="49" y="1389"/>
                      </a:lnTo>
                      <a:lnTo>
                        <a:pt x="25" y="1560"/>
                      </a:lnTo>
                      <a:lnTo>
                        <a:pt x="0" y="1730"/>
                      </a:lnTo>
                      <a:lnTo>
                        <a:pt x="0" y="1900"/>
                      </a:lnTo>
                      <a:lnTo>
                        <a:pt x="25" y="2071"/>
                      </a:lnTo>
                      <a:lnTo>
                        <a:pt x="73" y="2241"/>
                      </a:lnTo>
                      <a:lnTo>
                        <a:pt x="122" y="2412"/>
                      </a:lnTo>
                      <a:lnTo>
                        <a:pt x="195" y="2558"/>
                      </a:lnTo>
                      <a:lnTo>
                        <a:pt x="268" y="2729"/>
                      </a:lnTo>
                      <a:lnTo>
                        <a:pt x="366" y="2850"/>
                      </a:lnTo>
                      <a:lnTo>
                        <a:pt x="463" y="2996"/>
                      </a:lnTo>
                      <a:lnTo>
                        <a:pt x="609" y="3118"/>
                      </a:lnTo>
                      <a:lnTo>
                        <a:pt x="731" y="3240"/>
                      </a:lnTo>
                      <a:lnTo>
                        <a:pt x="901" y="3337"/>
                      </a:lnTo>
                      <a:lnTo>
                        <a:pt x="901" y="3337"/>
                      </a:lnTo>
                      <a:lnTo>
                        <a:pt x="1048" y="3410"/>
                      </a:lnTo>
                      <a:lnTo>
                        <a:pt x="1218" y="3484"/>
                      </a:lnTo>
                      <a:lnTo>
                        <a:pt x="1389" y="3532"/>
                      </a:lnTo>
                      <a:lnTo>
                        <a:pt x="1559" y="3557"/>
                      </a:lnTo>
                      <a:lnTo>
                        <a:pt x="1730" y="3581"/>
                      </a:lnTo>
                      <a:lnTo>
                        <a:pt x="1900" y="3581"/>
                      </a:lnTo>
                      <a:lnTo>
                        <a:pt x="2071" y="3557"/>
                      </a:lnTo>
                      <a:lnTo>
                        <a:pt x="2241" y="3508"/>
                      </a:lnTo>
                      <a:lnTo>
                        <a:pt x="2411" y="3459"/>
                      </a:lnTo>
                      <a:lnTo>
                        <a:pt x="2558" y="3410"/>
                      </a:lnTo>
                      <a:lnTo>
                        <a:pt x="2704" y="3313"/>
                      </a:lnTo>
                      <a:lnTo>
                        <a:pt x="2850" y="3216"/>
                      </a:lnTo>
                      <a:lnTo>
                        <a:pt x="2996" y="3118"/>
                      </a:lnTo>
                      <a:lnTo>
                        <a:pt x="3118" y="2996"/>
                      </a:lnTo>
                      <a:lnTo>
                        <a:pt x="3240" y="2850"/>
                      </a:lnTo>
                      <a:lnTo>
                        <a:pt x="3337" y="2704"/>
                      </a:lnTo>
                      <a:lnTo>
                        <a:pt x="3337" y="2704"/>
                      </a:lnTo>
                      <a:lnTo>
                        <a:pt x="3459" y="2412"/>
                      </a:lnTo>
                      <a:lnTo>
                        <a:pt x="3532" y="2144"/>
                      </a:lnTo>
                      <a:lnTo>
                        <a:pt x="3581" y="1852"/>
                      </a:lnTo>
                      <a:lnTo>
                        <a:pt x="3556" y="1560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97" name="Google Shape;1042;p50">
                  <a:extLst>
                    <a:ext uri="{FF2B5EF4-FFF2-40B4-BE49-F238E27FC236}">
                      <a16:creationId xmlns:a16="http://schemas.microsoft.com/office/drawing/2014/main" id="{D39445D9-037F-5042-79B7-9F5476EC03E5}"/>
                    </a:ext>
                  </a:extLst>
                </p:cNvPr>
                <p:cNvSpPr/>
                <p:nvPr/>
              </p:nvSpPr>
              <p:spPr>
                <a:xfrm>
                  <a:off x="5453325" y="5382475"/>
                  <a:ext cx="88925" cy="8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7" h="3533" fill="none" extrusionOk="0">
                      <a:moveTo>
                        <a:pt x="1389" y="1"/>
                      </a:moveTo>
                      <a:lnTo>
                        <a:pt x="1389" y="1"/>
                      </a:lnTo>
                      <a:lnTo>
                        <a:pt x="1194" y="50"/>
                      </a:lnTo>
                      <a:lnTo>
                        <a:pt x="999" y="147"/>
                      </a:lnTo>
                      <a:lnTo>
                        <a:pt x="804" y="245"/>
                      </a:lnTo>
                      <a:lnTo>
                        <a:pt x="634" y="366"/>
                      </a:lnTo>
                      <a:lnTo>
                        <a:pt x="634" y="366"/>
                      </a:lnTo>
                      <a:lnTo>
                        <a:pt x="488" y="488"/>
                      </a:lnTo>
                      <a:lnTo>
                        <a:pt x="390" y="634"/>
                      </a:lnTo>
                      <a:lnTo>
                        <a:pt x="268" y="780"/>
                      </a:lnTo>
                      <a:lnTo>
                        <a:pt x="195" y="926"/>
                      </a:lnTo>
                      <a:lnTo>
                        <a:pt x="122" y="1073"/>
                      </a:lnTo>
                      <a:lnTo>
                        <a:pt x="74" y="1243"/>
                      </a:lnTo>
                      <a:lnTo>
                        <a:pt x="25" y="1414"/>
                      </a:lnTo>
                      <a:lnTo>
                        <a:pt x="0" y="1584"/>
                      </a:lnTo>
                      <a:lnTo>
                        <a:pt x="0" y="1755"/>
                      </a:lnTo>
                      <a:lnTo>
                        <a:pt x="0" y="1925"/>
                      </a:lnTo>
                      <a:lnTo>
                        <a:pt x="25" y="2096"/>
                      </a:lnTo>
                      <a:lnTo>
                        <a:pt x="74" y="2266"/>
                      </a:lnTo>
                      <a:lnTo>
                        <a:pt x="122" y="2412"/>
                      </a:lnTo>
                      <a:lnTo>
                        <a:pt x="195" y="2583"/>
                      </a:lnTo>
                      <a:lnTo>
                        <a:pt x="293" y="2729"/>
                      </a:lnTo>
                      <a:lnTo>
                        <a:pt x="415" y="2875"/>
                      </a:lnTo>
                      <a:lnTo>
                        <a:pt x="415" y="2875"/>
                      </a:lnTo>
                      <a:lnTo>
                        <a:pt x="536" y="3021"/>
                      </a:lnTo>
                      <a:lnTo>
                        <a:pt x="658" y="3143"/>
                      </a:lnTo>
                      <a:lnTo>
                        <a:pt x="804" y="3240"/>
                      </a:lnTo>
                      <a:lnTo>
                        <a:pt x="950" y="3313"/>
                      </a:lnTo>
                      <a:lnTo>
                        <a:pt x="1121" y="3386"/>
                      </a:lnTo>
                      <a:lnTo>
                        <a:pt x="1267" y="3459"/>
                      </a:lnTo>
                      <a:lnTo>
                        <a:pt x="1437" y="3484"/>
                      </a:lnTo>
                      <a:lnTo>
                        <a:pt x="1608" y="3508"/>
                      </a:lnTo>
                      <a:lnTo>
                        <a:pt x="1778" y="3532"/>
                      </a:lnTo>
                      <a:lnTo>
                        <a:pt x="1949" y="3508"/>
                      </a:lnTo>
                      <a:lnTo>
                        <a:pt x="2119" y="3484"/>
                      </a:lnTo>
                      <a:lnTo>
                        <a:pt x="2290" y="3435"/>
                      </a:lnTo>
                      <a:lnTo>
                        <a:pt x="2460" y="3386"/>
                      </a:lnTo>
                      <a:lnTo>
                        <a:pt x="2606" y="3313"/>
                      </a:lnTo>
                      <a:lnTo>
                        <a:pt x="2777" y="3216"/>
                      </a:lnTo>
                      <a:lnTo>
                        <a:pt x="2923" y="3118"/>
                      </a:lnTo>
                      <a:lnTo>
                        <a:pt x="2923" y="3118"/>
                      </a:lnTo>
                      <a:lnTo>
                        <a:pt x="3045" y="2997"/>
                      </a:lnTo>
                      <a:lnTo>
                        <a:pt x="3167" y="2851"/>
                      </a:lnTo>
                      <a:lnTo>
                        <a:pt x="3264" y="2704"/>
                      </a:lnTo>
                      <a:lnTo>
                        <a:pt x="3361" y="2558"/>
                      </a:lnTo>
                      <a:lnTo>
                        <a:pt x="3435" y="2412"/>
                      </a:lnTo>
                      <a:lnTo>
                        <a:pt x="3483" y="2242"/>
                      </a:lnTo>
                      <a:lnTo>
                        <a:pt x="3532" y="2071"/>
                      </a:lnTo>
                      <a:lnTo>
                        <a:pt x="3556" y="1901"/>
                      </a:lnTo>
                      <a:lnTo>
                        <a:pt x="3556" y="1730"/>
                      </a:lnTo>
                      <a:lnTo>
                        <a:pt x="3556" y="1560"/>
                      </a:lnTo>
                      <a:lnTo>
                        <a:pt x="3532" y="1389"/>
                      </a:lnTo>
                      <a:lnTo>
                        <a:pt x="3483" y="1219"/>
                      </a:lnTo>
                      <a:lnTo>
                        <a:pt x="3410" y="1048"/>
                      </a:lnTo>
                      <a:lnTo>
                        <a:pt x="3337" y="902"/>
                      </a:lnTo>
                      <a:lnTo>
                        <a:pt x="3264" y="756"/>
                      </a:lnTo>
                      <a:lnTo>
                        <a:pt x="3142" y="610"/>
                      </a:lnTo>
                      <a:lnTo>
                        <a:pt x="3142" y="610"/>
                      </a:lnTo>
                      <a:lnTo>
                        <a:pt x="2972" y="415"/>
                      </a:lnTo>
                      <a:lnTo>
                        <a:pt x="2753" y="245"/>
                      </a:lnTo>
                      <a:lnTo>
                        <a:pt x="2533" y="123"/>
                      </a:lnTo>
                      <a:lnTo>
                        <a:pt x="2314" y="50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98" name="Google Shape;1043;p50">
                  <a:extLst>
                    <a:ext uri="{FF2B5EF4-FFF2-40B4-BE49-F238E27FC236}">
                      <a16:creationId xmlns:a16="http://schemas.microsoft.com/office/drawing/2014/main" id="{0A203E2C-34D0-E165-ED08-2A3145DEEC80}"/>
                    </a:ext>
                  </a:extLst>
                </p:cNvPr>
                <p:cNvSpPr/>
                <p:nvPr/>
              </p:nvSpPr>
              <p:spPr>
                <a:xfrm>
                  <a:off x="5682875" y="5188875"/>
                  <a:ext cx="88925" cy="8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7" h="3581" fill="none" extrusionOk="0">
                      <a:moveTo>
                        <a:pt x="0" y="2022"/>
                      </a:moveTo>
                      <a:lnTo>
                        <a:pt x="0" y="2022"/>
                      </a:lnTo>
                      <a:lnTo>
                        <a:pt x="25" y="2216"/>
                      </a:lnTo>
                      <a:lnTo>
                        <a:pt x="98" y="2411"/>
                      </a:lnTo>
                      <a:lnTo>
                        <a:pt x="98" y="2411"/>
                      </a:lnTo>
                      <a:lnTo>
                        <a:pt x="171" y="2557"/>
                      </a:lnTo>
                      <a:lnTo>
                        <a:pt x="244" y="2728"/>
                      </a:lnTo>
                      <a:lnTo>
                        <a:pt x="341" y="2874"/>
                      </a:lnTo>
                      <a:lnTo>
                        <a:pt x="463" y="2996"/>
                      </a:lnTo>
                      <a:lnTo>
                        <a:pt x="585" y="3118"/>
                      </a:lnTo>
                      <a:lnTo>
                        <a:pt x="707" y="3239"/>
                      </a:lnTo>
                      <a:lnTo>
                        <a:pt x="853" y="3337"/>
                      </a:lnTo>
                      <a:lnTo>
                        <a:pt x="999" y="3410"/>
                      </a:lnTo>
                      <a:lnTo>
                        <a:pt x="1169" y="3483"/>
                      </a:lnTo>
                      <a:lnTo>
                        <a:pt x="1340" y="3532"/>
                      </a:lnTo>
                      <a:lnTo>
                        <a:pt x="1510" y="3556"/>
                      </a:lnTo>
                      <a:lnTo>
                        <a:pt x="1681" y="3580"/>
                      </a:lnTo>
                      <a:lnTo>
                        <a:pt x="1851" y="3580"/>
                      </a:lnTo>
                      <a:lnTo>
                        <a:pt x="2022" y="3556"/>
                      </a:lnTo>
                      <a:lnTo>
                        <a:pt x="2192" y="3532"/>
                      </a:lnTo>
                      <a:lnTo>
                        <a:pt x="2363" y="3459"/>
                      </a:lnTo>
                      <a:lnTo>
                        <a:pt x="2363" y="3459"/>
                      </a:lnTo>
                      <a:lnTo>
                        <a:pt x="2533" y="3410"/>
                      </a:lnTo>
                      <a:lnTo>
                        <a:pt x="2704" y="3312"/>
                      </a:lnTo>
                      <a:lnTo>
                        <a:pt x="2850" y="3215"/>
                      </a:lnTo>
                      <a:lnTo>
                        <a:pt x="2972" y="3093"/>
                      </a:lnTo>
                      <a:lnTo>
                        <a:pt x="3093" y="2971"/>
                      </a:lnTo>
                      <a:lnTo>
                        <a:pt x="3215" y="2850"/>
                      </a:lnTo>
                      <a:lnTo>
                        <a:pt x="3288" y="2704"/>
                      </a:lnTo>
                      <a:lnTo>
                        <a:pt x="3386" y="2557"/>
                      </a:lnTo>
                      <a:lnTo>
                        <a:pt x="3434" y="2387"/>
                      </a:lnTo>
                      <a:lnTo>
                        <a:pt x="3483" y="2216"/>
                      </a:lnTo>
                      <a:lnTo>
                        <a:pt x="3532" y="2070"/>
                      </a:lnTo>
                      <a:lnTo>
                        <a:pt x="3556" y="1875"/>
                      </a:lnTo>
                      <a:lnTo>
                        <a:pt x="3556" y="1705"/>
                      </a:lnTo>
                      <a:lnTo>
                        <a:pt x="3532" y="1534"/>
                      </a:lnTo>
                      <a:lnTo>
                        <a:pt x="3507" y="1364"/>
                      </a:lnTo>
                      <a:lnTo>
                        <a:pt x="3434" y="1194"/>
                      </a:lnTo>
                      <a:lnTo>
                        <a:pt x="3434" y="1194"/>
                      </a:lnTo>
                      <a:lnTo>
                        <a:pt x="3361" y="1023"/>
                      </a:lnTo>
                      <a:lnTo>
                        <a:pt x="3288" y="853"/>
                      </a:lnTo>
                      <a:lnTo>
                        <a:pt x="3191" y="706"/>
                      </a:lnTo>
                      <a:lnTo>
                        <a:pt x="3069" y="585"/>
                      </a:lnTo>
                      <a:lnTo>
                        <a:pt x="2947" y="463"/>
                      </a:lnTo>
                      <a:lnTo>
                        <a:pt x="2825" y="341"/>
                      </a:lnTo>
                      <a:lnTo>
                        <a:pt x="2679" y="268"/>
                      </a:lnTo>
                      <a:lnTo>
                        <a:pt x="2533" y="171"/>
                      </a:lnTo>
                      <a:lnTo>
                        <a:pt x="2363" y="122"/>
                      </a:lnTo>
                      <a:lnTo>
                        <a:pt x="2192" y="73"/>
                      </a:lnTo>
                      <a:lnTo>
                        <a:pt x="2022" y="24"/>
                      </a:lnTo>
                      <a:lnTo>
                        <a:pt x="1851" y="24"/>
                      </a:lnTo>
                      <a:lnTo>
                        <a:pt x="1681" y="0"/>
                      </a:lnTo>
                      <a:lnTo>
                        <a:pt x="1510" y="24"/>
                      </a:lnTo>
                      <a:lnTo>
                        <a:pt x="1340" y="73"/>
                      </a:lnTo>
                      <a:lnTo>
                        <a:pt x="1169" y="122"/>
                      </a:lnTo>
                      <a:lnTo>
                        <a:pt x="1169" y="122"/>
                      </a:lnTo>
                      <a:lnTo>
                        <a:pt x="974" y="195"/>
                      </a:lnTo>
                      <a:lnTo>
                        <a:pt x="804" y="292"/>
                      </a:lnTo>
                      <a:lnTo>
                        <a:pt x="658" y="390"/>
                      </a:lnTo>
                      <a:lnTo>
                        <a:pt x="512" y="512"/>
                      </a:lnTo>
                      <a:lnTo>
                        <a:pt x="390" y="658"/>
                      </a:lnTo>
                      <a:lnTo>
                        <a:pt x="293" y="804"/>
                      </a:lnTo>
                      <a:lnTo>
                        <a:pt x="195" y="950"/>
                      </a:lnTo>
                      <a:lnTo>
                        <a:pt x="122" y="1120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99" name="Google Shape;1044;p50">
                  <a:extLst>
                    <a:ext uri="{FF2B5EF4-FFF2-40B4-BE49-F238E27FC236}">
                      <a16:creationId xmlns:a16="http://schemas.microsoft.com/office/drawing/2014/main" id="{6075B515-D9DB-C3EF-C2D9-D015CEE81BC4}"/>
                    </a:ext>
                  </a:extLst>
                </p:cNvPr>
                <p:cNvSpPr/>
                <p:nvPr/>
              </p:nvSpPr>
              <p:spPr>
                <a:xfrm>
                  <a:off x="5411925" y="5110925"/>
                  <a:ext cx="188775" cy="18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51" h="7576" fill="none" extrusionOk="0">
                      <a:moveTo>
                        <a:pt x="0" y="3776"/>
                      </a:moveTo>
                      <a:lnTo>
                        <a:pt x="0" y="3776"/>
                      </a:lnTo>
                      <a:lnTo>
                        <a:pt x="25" y="3410"/>
                      </a:lnTo>
                      <a:lnTo>
                        <a:pt x="73" y="3021"/>
                      </a:lnTo>
                      <a:lnTo>
                        <a:pt x="171" y="2655"/>
                      </a:lnTo>
                      <a:lnTo>
                        <a:pt x="293" y="2314"/>
                      </a:lnTo>
                      <a:lnTo>
                        <a:pt x="463" y="1973"/>
                      </a:lnTo>
                      <a:lnTo>
                        <a:pt x="658" y="1681"/>
                      </a:lnTo>
                      <a:lnTo>
                        <a:pt x="877" y="1389"/>
                      </a:lnTo>
                      <a:lnTo>
                        <a:pt x="1121" y="1121"/>
                      </a:lnTo>
                      <a:lnTo>
                        <a:pt x="1389" y="877"/>
                      </a:lnTo>
                      <a:lnTo>
                        <a:pt x="1656" y="658"/>
                      </a:lnTo>
                      <a:lnTo>
                        <a:pt x="1973" y="463"/>
                      </a:lnTo>
                      <a:lnTo>
                        <a:pt x="2314" y="293"/>
                      </a:lnTo>
                      <a:lnTo>
                        <a:pt x="2655" y="171"/>
                      </a:lnTo>
                      <a:lnTo>
                        <a:pt x="3020" y="74"/>
                      </a:lnTo>
                      <a:lnTo>
                        <a:pt x="3386" y="25"/>
                      </a:lnTo>
                      <a:lnTo>
                        <a:pt x="3775" y="1"/>
                      </a:lnTo>
                      <a:lnTo>
                        <a:pt x="3775" y="1"/>
                      </a:lnTo>
                      <a:lnTo>
                        <a:pt x="4165" y="25"/>
                      </a:lnTo>
                      <a:lnTo>
                        <a:pt x="4555" y="74"/>
                      </a:lnTo>
                      <a:lnTo>
                        <a:pt x="4896" y="171"/>
                      </a:lnTo>
                      <a:lnTo>
                        <a:pt x="5261" y="293"/>
                      </a:lnTo>
                      <a:lnTo>
                        <a:pt x="5578" y="463"/>
                      </a:lnTo>
                      <a:lnTo>
                        <a:pt x="5894" y="658"/>
                      </a:lnTo>
                      <a:lnTo>
                        <a:pt x="6186" y="877"/>
                      </a:lnTo>
                      <a:lnTo>
                        <a:pt x="6454" y="1121"/>
                      </a:lnTo>
                      <a:lnTo>
                        <a:pt x="6698" y="1389"/>
                      </a:lnTo>
                      <a:lnTo>
                        <a:pt x="6917" y="1681"/>
                      </a:lnTo>
                      <a:lnTo>
                        <a:pt x="7112" y="1973"/>
                      </a:lnTo>
                      <a:lnTo>
                        <a:pt x="7258" y="2314"/>
                      </a:lnTo>
                      <a:lnTo>
                        <a:pt x="7404" y="2655"/>
                      </a:lnTo>
                      <a:lnTo>
                        <a:pt x="7477" y="3021"/>
                      </a:lnTo>
                      <a:lnTo>
                        <a:pt x="7550" y="3410"/>
                      </a:lnTo>
                      <a:lnTo>
                        <a:pt x="7550" y="3776"/>
                      </a:lnTo>
                      <a:lnTo>
                        <a:pt x="7550" y="3776"/>
                      </a:lnTo>
                      <a:lnTo>
                        <a:pt x="7550" y="4165"/>
                      </a:lnTo>
                      <a:lnTo>
                        <a:pt x="7477" y="4555"/>
                      </a:lnTo>
                      <a:lnTo>
                        <a:pt x="7404" y="4920"/>
                      </a:lnTo>
                      <a:lnTo>
                        <a:pt x="7258" y="5261"/>
                      </a:lnTo>
                      <a:lnTo>
                        <a:pt x="7112" y="5578"/>
                      </a:lnTo>
                      <a:lnTo>
                        <a:pt x="6917" y="5895"/>
                      </a:lnTo>
                      <a:lnTo>
                        <a:pt x="6698" y="6187"/>
                      </a:lnTo>
                      <a:lnTo>
                        <a:pt x="6454" y="6455"/>
                      </a:lnTo>
                      <a:lnTo>
                        <a:pt x="6186" y="6698"/>
                      </a:lnTo>
                      <a:lnTo>
                        <a:pt x="5894" y="6917"/>
                      </a:lnTo>
                      <a:lnTo>
                        <a:pt x="5578" y="7112"/>
                      </a:lnTo>
                      <a:lnTo>
                        <a:pt x="5261" y="7258"/>
                      </a:lnTo>
                      <a:lnTo>
                        <a:pt x="4896" y="7405"/>
                      </a:lnTo>
                      <a:lnTo>
                        <a:pt x="4555" y="7478"/>
                      </a:lnTo>
                      <a:lnTo>
                        <a:pt x="4165" y="7551"/>
                      </a:lnTo>
                      <a:lnTo>
                        <a:pt x="3775" y="7575"/>
                      </a:lnTo>
                      <a:lnTo>
                        <a:pt x="3775" y="7575"/>
                      </a:lnTo>
                      <a:lnTo>
                        <a:pt x="3386" y="7551"/>
                      </a:lnTo>
                      <a:lnTo>
                        <a:pt x="3020" y="7478"/>
                      </a:lnTo>
                      <a:lnTo>
                        <a:pt x="2655" y="7405"/>
                      </a:lnTo>
                      <a:lnTo>
                        <a:pt x="2314" y="7258"/>
                      </a:lnTo>
                      <a:lnTo>
                        <a:pt x="1973" y="7112"/>
                      </a:lnTo>
                      <a:lnTo>
                        <a:pt x="1656" y="6917"/>
                      </a:lnTo>
                      <a:lnTo>
                        <a:pt x="1389" y="6698"/>
                      </a:lnTo>
                      <a:lnTo>
                        <a:pt x="1121" y="6455"/>
                      </a:lnTo>
                      <a:lnTo>
                        <a:pt x="877" y="6187"/>
                      </a:lnTo>
                      <a:lnTo>
                        <a:pt x="658" y="5895"/>
                      </a:lnTo>
                      <a:lnTo>
                        <a:pt x="463" y="5578"/>
                      </a:lnTo>
                      <a:lnTo>
                        <a:pt x="293" y="5261"/>
                      </a:lnTo>
                      <a:lnTo>
                        <a:pt x="171" y="4920"/>
                      </a:lnTo>
                      <a:lnTo>
                        <a:pt x="73" y="4555"/>
                      </a:lnTo>
                      <a:lnTo>
                        <a:pt x="25" y="4165"/>
                      </a:lnTo>
                      <a:lnTo>
                        <a:pt x="0" y="3776"/>
                      </a:lnTo>
                      <a:lnTo>
                        <a:pt x="0" y="3776"/>
                      </a:lnTo>
                      <a:close/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100" name="Google Shape;1045;p50">
                  <a:extLst>
                    <a:ext uri="{FF2B5EF4-FFF2-40B4-BE49-F238E27FC236}">
                      <a16:creationId xmlns:a16="http://schemas.microsoft.com/office/drawing/2014/main" id="{9EE8E42C-6477-A42F-B4F0-48364CF3E57B}"/>
                    </a:ext>
                  </a:extLst>
                </p:cNvPr>
                <p:cNvSpPr/>
                <p:nvPr/>
              </p:nvSpPr>
              <p:spPr>
                <a:xfrm>
                  <a:off x="5367475" y="5025075"/>
                  <a:ext cx="81600" cy="10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4" h="4239" fill="none" extrusionOk="0">
                      <a:moveTo>
                        <a:pt x="0" y="1"/>
                      </a:moveTo>
                      <a:lnTo>
                        <a:pt x="3264" y="4238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101" name="Google Shape;1046;p50">
                  <a:extLst>
                    <a:ext uri="{FF2B5EF4-FFF2-40B4-BE49-F238E27FC236}">
                      <a16:creationId xmlns:a16="http://schemas.microsoft.com/office/drawing/2014/main" id="{3BDF0869-6D0C-BE06-E1CA-C98EB4AB4696}"/>
                    </a:ext>
                  </a:extLst>
                </p:cNvPr>
                <p:cNvSpPr/>
                <p:nvPr/>
              </p:nvSpPr>
              <p:spPr>
                <a:xfrm>
                  <a:off x="5567800" y="4999500"/>
                  <a:ext cx="115100" cy="13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4" h="5359" fill="none" extrusionOk="0">
                      <a:moveTo>
                        <a:pt x="0" y="5359"/>
                      </a:moveTo>
                      <a:lnTo>
                        <a:pt x="4603" y="1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102" name="Google Shape;1047;p50">
                  <a:extLst>
                    <a:ext uri="{FF2B5EF4-FFF2-40B4-BE49-F238E27FC236}">
                      <a16:creationId xmlns:a16="http://schemas.microsoft.com/office/drawing/2014/main" id="{14B571C7-E14B-479C-E0CB-BBF3B3E89F45}"/>
                    </a:ext>
                  </a:extLst>
                </p:cNvPr>
                <p:cNvSpPr/>
                <p:nvPr/>
              </p:nvSpPr>
              <p:spPr>
                <a:xfrm>
                  <a:off x="5600075" y="5217475"/>
                  <a:ext cx="127275" cy="1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91" h="659" fill="none" extrusionOk="0">
                      <a:moveTo>
                        <a:pt x="5090" y="658"/>
                      </a:moveTo>
                      <a:lnTo>
                        <a:pt x="0" y="1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103" name="Google Shape;1048;p50">
                  <a:extLst>
                    <a:ext uri="{FF2B5EF4-FFF2-40B4-BE49-F238E27FC236}">
                      <a16:creationId xmlns:a16="http://schemas.microsoft.com/office/drawing/2014/main" id="{9F83C214-8576-AE9A-5CFF-20B7F34DFD3F}"/>
                    </a:ext>
                  </a:extLst>
                </p:cNvPr>
                <p:cNvSpPr/>
                <p:nvPr/>
              </p:nvSpPr>
              <p:spPr>
                <a:xfrm>
                  <a:off x="5497775" y="5299675"/>
                  <a:ext cx="4900" cy="12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" h="5067" fill="none" extrusionOk="0">
                      <a:moveTo>
                        <a:pt x="0" y="5067"/>
                      </a:moveTo>
                      <a:lnTo>
                        <a:pt x="195" y="1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104" name="Google Shape;1049;p50">
                  <a:extLst>
                    <a:ext uri="{FF2B5EF4-FFF2-40B4-BE49-F238E27FC236}">
                      <a16:creationId xmlns:a16="http://schemas.microsoft.com/office/drawing/2014/main" id="{FAC98BE4-F033-8B72-1EBF-720FCD69C525}"/>
                    </a:ext>
                  </a:extLst>
                </p:cNvPr>
                <p:cNvSpPr/>
                <p:nvPr/>
              </p:nvSpPr>
              <p:spPr>
                <a:xfrm>
                  <a:off x="5277975" y="5241825"/>
                  <a:ext cx="141275" cy="5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1" h="2340" fill="none" extrusionOk="0">
                      <a:moveTo>
                        <a:pt x="0" y="2339"/>
                      </a:moveTo>
                      <a:lnTo>
                        <a:pt x="5651" y="1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</p:grpSp>
          <p:sp>
            <p:nvSpPr>
              <p:cNvPr id="92" name="타원 91">
                <a:extLst>
                  <a:ext uri="{FF2B5EF4-FFF2-40B4-BE49-F238E27FC236}">
                    <a16:creationId xmlns:a16="http://schemas.microsoft.com/office/drawing/2014/main" id="{7A77A089-E946-1386-1E30-E7A9DF0D1BCB}"/>
                  </a:ext>
                </a:extLst>
              </p:cNvPr>
              <p:cNvSpPr/>
              <p:nvPr/>
            </p:nvSpPr>
            <p:spPr>
              <a:xfrm>
                <a:off x="7175019" y="3673800"/>
                <a:ext cx="688614" cy="688614"/>
              </a:xfrm>
              <a:prstGeom prst="ellipse">
                <a:avLst/>
              </a:prstGeom>
              <a:grpFill/>
              <a:ln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400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93" name="그림 92">
                <a:extLst>
                  <a:ext uri="{FF2B5EF4-FFF2-40B4-BE49-F238E27FC236}">
                    <a16:creationId xmlns:a16="http://schemas.microsoft.com/office/drawing/2014/main" id="{15C80D13-39D1-F3BF-C64B-77D9170F7B7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biLevel thresh="50000"/>
              </a:blip>
              <a:stretch>
                <a:fillRect/>
              </a:stretch>
            </p:blipFill>
            <p:spPr>
              <a:xfrm>
                <a:off x="7301805" y="3762321"/>
                <a:ext cx="476445" cy="480019"/>
              </a:xfrm>
              <a:prstGeom prst="rect">
                <a:avLst/>
              </a:prstGeom>
              <a:grpFill/>
              <a:ln>
                <a:solidFill>
                  <a:srgbClr val="2DA1AE"/>
                </a:solidFill>
              </a:ln>
            </p:spPr>
          </p:pic>
        </p:grp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A8434EF6-6FC1-39A7-B766-A72E9154D6F4}"/>
              </a:ext>
            </a:extLst>
          </p:cNvPr>
          <p:cNvGrpSpPr/>
          <p:nvPr/>
        </p:nvGrpSpPr>
        <p:grpSpPr>
          <a:xfrm>
            <a:off x="639434" y="5337890"/>
            <a:ext cx="2696312" cy="222777"/>
            <a:chOff x="680056" y="6978881"/>
            <a:chExt cx="2696312" cy="22277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E23B92D-EC96-CD8D-B344-852A98B5B6A6}"/>
                </a:ext>
              </a:extLst>
            </p:cNvPr>
            <p:cNvSpPr txBox="1"/>
            <p:nvPr/>
          </p:nvSpPr>
          <p:spPr>
            <a:xfrm>
              <a:off x="998580" y="7016992"/>
              <a:ext cx="237778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200" dirty="0" err="1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고정밀</a:t>
              </a:r>
              <a:r>
                <a:rPr lang="ko-KR" altLang="en-US" sz="12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 센서로 가장자리 청소</a:t>
              </a:r>
              <a:endParaRPr lang="en-US" altLang="ko-KR" sz="12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D9CDAD17-969D-F464-921D-42FD18E64872}"/>
                </a:ext>
              </a:extLst>
            </p:cNvPr>
            <p:cNvGrpSpPr/>
            <p:nvPr/>
          </p:nvGrpSpPr>
          <p:grpSpPr>
            <a:xfrm>
              <a:off x="680056" y="6978881"/>
              <a:ext cx="216000" cy="216000"/>
              <a:chOff x="4353386" y="4933800"/>
              <a:chExt cx="688614" cy="688614"/>
            </a:xfrm>
            <a:solidFill>
              <a:srgbClr val="2DA1AE"/>
            </a:solidFill>
          </p:grpSpPr>
          <p:sp>
            <p:nvSpPr>
              <p:cNvPr id="112" name="타원 111">
                <a:extLst>
                  <a:ext uri="{FF2B5EF4-FFF2-40B4-BE49-F238E27FC236}">
                    <a16:creationId xmlns:a16="http://schemas.microsoft.com/office/drawing/2014/main" id="{48BDCD30-8FD1-8EA8-29A7-E89A7C610B74}"/>
                  </a:ext>
                </a:extLst>
              </p:cNvPr>
              <p:cNvSpPr/>
              <p:nvPr/>
            </p:nvSpPr>
            <p:spPr>
              <a:xfrm>
                <a:off x="4353386" y="4933800"/>
                <a:ext cx="688614" cy="688614"/>
              </a:xfrm>
              <a:prstGeom prst="ellipse">
                <a:avLst/>
              </a:prstGeom>
              <a:grpFill/>
              <a:ln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400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113" name="그림 112">
                <a:extLst>
                  <a:ext uri="{FF2B5EF4-FFF2-40B4-BE49-F238E27FC236}">
                    <a16:creationId xmlns:a16="http://schemas.microsoft.com/office/drawing/2014/main" id="{EE33EDD4-85B6-BB4B-89C7-B5AA0F184A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biLevel thresh="50000"/>
              </a:blip>
              <a:stretch>
                <a:fillRect/>
              </a:stretch>
            </p:blipFill>
            <p:spPr>
              <a:xfrm>
                <a:off x="4464651" y="5056885"/>
                <a:ext cx="464534" cy="452623"/>
              </a:xfrm>
              <a:prstGeom prst="rect">
                <a:avLst/>
              </a:prstGeom>
              <a:grpFill/>
              <a:ln>
                <a:solidFill>
                  <a:srgbClr val="2DA1AE"/>
                </a:solidFill>
              </a:ln>
            </p:spPr>
          </p:pic>
        </p:grp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4680DD61-469A-9BF5-157C-B5D6FFEE4519}"/>
              </a:ext>
            </a:extLst>
          </p:cNvPr>
          <p:cNvGrpSpPr/>
          <p:nvPr/>
        </p:nvGrpSpPr>
        <p:grpSpPr>
          <a:xfrm>
            <a:off x="632771" y="2407095"/>
            <a:ext cx="3412269" cy="1494099"/>
            <a:chOff x="598904" y="1842057"/>
            <a:chExt cx="3412269" cy="1494099"/>
          </a:xfrm>
        </p:grpSpPr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9E237DD9-0748-21B5-154C-5A4D4BAF46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98904" y="1842057"/>
              <a:ext cx="217559" cy="206255"/>
              <a:chOff x="1468407" y="4844084"/>
              <a:chExt cx="189669" cy="179814"/>
            </a:xfrm>
          </p:grpSpPr>
          <p:sp>
            <p:nvSpPr>
              <p:cNvPr id="79" name="Freeform 390">
                <a:extLst>
                  <a:ext uri="{FF2B5EF4-FFF2-40B4-BE49-F238E27FC236}">
                    <a16:creationId xmlns:a16="http://schemas.microsoft.com/office/drawing/2014/main" id="{47724A3D-2D3F-E48A-BA83-FD6AA6E9735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97108" y="4844084"/>
                <a:ext cx="160968" cy="122400"/>
              </a:xfrm>
              <a:custGeom>
                <a:avLst/>
                <a:gdLst>
                  <a:gd name="T0" fmla="*/ 0 w 1202"/>
                  <a:gd name="T1" fmla="*/ 481 h 914"/>
                  <a:gd name="T2" fmla="*/ 330 w 1202"/>
                  <a:gd name="T3" fmla="*/ 481 h 914"/>
                  <a:gd name="T4" fmla="*/ 448 w 1202"/>
                  <a:gd name="T5" fmla="*/ 656 h 914"/>
                  <a:gd name="T6" fmla="*/ 882 w 1202"/>
                  <a:gd name="T7" fmla="*/ 0 h 914"/>
                  <a:gd name="T8" fmla="*/ 1202 w 1202"/>
                  <a:gd name="T9" fmla="*/ 0 h 914"/>
                  <a:gd name="T10" fmla="*/ 622 w 1202"/>
                  <a:gd name="T11" fmla="*/ 914 h 914"/>
                  <a:gd name="T12" fmla="*/ 274 w 1202"/>
                  <a:gd name="T13" fmla="*/ 914 h 914"/>
                  <a:gd name="T14" fmla="*/ 0 w 1202"/>
                  <a:gd name="T15" fmla="*/ 481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2" h="914">
                    <a:moveTo>
                      <a:pt x="0" y="481"/>
                    </a:moveTo>
                    <a:lnTo>
                      <a:pt x="330" y="481"/>
                    </a:lnTo>
                    <a:lnTo>
                      <a:pt x="448" y="656"/>
                    </a:lnTo>
                    <a:lnTo>
                      <a:pt x="882" y="0"/>
                    </a:lnTo>
                    <a:lnTo>
                      <a:pt x="1202" y="0"/>
                    </a:lnTo>
                    <a:lnTo>
                      <a:pt x="622" y="914"/>
                    </a:lnTo>
                    <a:lnTo>
                      <a:pt x="274" y="914"/>
                    </a:lnTo>
                    <a:lnTo>
                      <a:pt x="0" y="481"/>
                    </a:lnTo>
                    <a:close/>
                  </a:path>
                </a:pathLst>
              </a:custGeom>
              <a:solidFill>
                <a:srgbClr val="2F9CB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80" name="자유형: 도형 79">
                <a:extLst>
                  <a:ext uri="{FF2B5EF4-FFF2-40B4-BE49-F238E27FC236}">
                    <a16:creationId xmlns:a16="http://schemas.microsoft.com/office/drawing/2014/main" id="{4B99A93C-7A74-5F25-FF4C-12011295BCF0}"/>
                  </a:ext>
                </a:extLst>
              </p:cNvPr>
              <p:cNvSpPr/>
              <p:nvPr/>
            </p:nvSpPr>
            <p:spPr>
              <a:xfrm>
                <a:off x="1468407" y="4844084"/>
                <a:ext cx="179599" cy="179814"/>
              </a:xfrm>
              <a:custGeom>
                <a:avLst/>
                <a:gdLst>
                  <a:gd name="connsiteX0" fmla="*/ 178122 w 356390"/>
                  <a:gd name="connsiteY0" fmla="*/ 356818 h 356817"/>
                  <a:gd name="connsiteX1" fmla="*/ 17732 w 356390"/>
                  <a:gd name="connsiteY1" fmla="*/ 256746 h 356817"/>
                  <a:gd name="connsiteX2" fmla="*/ 40590 w 356390"/>
                  <a:gd name="connsiteY2" fmla="*/ 64509 h 356817"/>
                  <a:gd name="connsiteX3" fmla="*/ 222616 w 356390"/>
                  <a:gd name="connsiteY3" fmla="*/ 5611 h 356817"/>
                  <a:gd name="connsiteX4" fmla="*/ 232477 w 356390"/>
                  <a:gd name="connsiteY4" fmla="*/ 22334 h 356817"/>
                  <a:gd name="connsiteX5" fmla="*/ 215754 w 356390"/>
                  <a:gd name="connsiteY5" fmla="*/ 32195 h 356817"/>
                  <a:gd name="connsiteX6" fmla="*/ 61718 w 356390"/>
                  <a:gd name="connsiteY6" fmla="*/ 82042 h 356817"/>
                  <a:gd name="connsiteX7" fmla="*/ 42388 w 356390"/>
                  <a:gd name="connsiteY7" fmla="*/ 244690 h 356817"/>
                  <a:gd name="connsiteX8" fmla="*/ 182211 w 356390"/>
                  <a:gd name="connsiteY8" fmla="*/ 329328 h 356817"/>
                  <a:gd name="connsiteX9" fmla="*/ 316004 w 356390"/>
                  <a:gd name="connsiteY9" fmla="*/ 239666 h 356817"/>
                  <a:gd name="connsiteX10" fmla="*/ 324183 w 356390"/>
                  <a:gd name="connsiteY10" fmla="*/ 140631 h 356817"/>
                  <a:gd name="connsiteX11" fmla="*/ 334044 w 356390"/>
                  <a:gd name="connsiteY11" fmla="*/ 123908 h 356817"/>
                  <a:gd name="connsiteX12" fmla="*/ 350767 w 356390"/>
                  <a:gd name="connsiteY12" fmla="*/ 133769 h 356817"/>
                  <a:gd name="connsiteX13" fmla="*/ 341112 w 356390"/>
                  <a:gd name="connsiteY13" fmla="*/ 250776 h 356817"/>
                  <a:gd name="connsiteX14" fmla="*/ 182966 w 356390"/>
                  <a:gd name="connsiteY14" fmla="*/ 356763 h 356817"/>
                  <a:gd name="connsiteX15" fmla="*/ 178122 w 356390"/>
                  <a:gd name="connsiteY15" fmla="*/ 356818 h 356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56390" h="356817">
                    <a:moveTo>
                      <a:pt x="178122" y="356818"/>
                    </a:moveTo>
                    <a:cubicBezTo>
                      <a:pt x="110268" y="356825"/>
                      <a:pt x="47699" y="317943"/>
                      <a:pt x="17732" y="256746"/>
                    </a:cubicBezTo>
                    <a:cubicBezTo>
                      <a:pt x="-12592" y="194801"/>
                      <a:pt x="-3411" y="117547"/>
                      <a:pt x="40590" y="64509"/>
                    </a:cubicBezTo>
                    <a:cubicBezTo>
                      <a:pt x="84542" y="11526"/>
                      <a:pt x="155998" y="-11593"/>
                      <a:pt x="222616" y="5611"/>
                    </a:cubicBezTo>
                    <a:cubicBezTo>
                      <a:pt x="229952" y="7505"/>
                      <a:pt x="234364" y="14992"/>
                      <a:pt x="232477" y="22334"/>
                    </a:cubicBezTo>
                    <a:cubicBezTo>
                      <a:pt x="230583" y="29677"/>
                      <a:pt x="223090" y="34082"/>
                      <a:pt x="215754" y="32195"/>
                    </a:cubicBezTo>
                    <a:cubicBezTo>
                      <a:pt x="159402" y="17640"/>
                      <a:pt x="98918" y="37198"/>
                      <a:pt x="61718" y="82042"/>
                    </a:cubicBezTo>
                    <a:cubicBezTo>
                      <a:pt x="24498" y="126914"/>
                      <a:pt x="16730" y="192276"/>
                      <a:pt x="42388" y="244690"/>
                    </a:cubicBezTo>
                    <a:cubicBezTo>
                      <a:pt x="67949" y="296897"/>
                      <a:pt x="124336" y="330906"/>
                      <a:pt x="182211" y="329328"/>
                    </a:cubicBezTo>
                    <a:cubicBezTo>
                      <a:pt x="240080" y="327749"/>
                      <a:pt x="292597" y="292553"/>
                      <a:pt x="316004" y="239666"/>
                    </a:cubicBezTo>
                    <a:cubicBezTo>
                      <a:pt x="329748" y="208608"/>
                      <a:pt x="332658" y="173439"/>
                      <a:pt x="324183" y="140631"/>
                    </a:cubicBezTo>
                    <a:cubicBezTo>
                      <a:pt x="322289" y="133296"/>
                      <a:pt x="326702" y="125809"/>
                      <a:pt x="334044" y="123908"/>
                    </a:cubicBezTo>
                    <a:cubicBezTo>
                      <a:pt x="341366" y="122007"/>
                      <a:pt x="348867" y="126427"/>
                      <a:pt x="350767" y="133769"/>
                    </a:cubicBezTo>
                    <a:cubicBezTo>
                      <a:pt x="360772" y="172534"/>
                      <a:pt x="357348" y="214091"/>
                      <a:pt x="341112" y="250776"/>
                    </a:cubicBezTo>
                    <a:cubicBezTo>
                      <a:pt x="313444" y="313291"/>
                      <a:pt x="251362" y="354896"/>
                      <a:pt x="182966" y="356763"/>
                    </a:cubicBezTo>
                    <a:cubicBezTo>
                      <a:pt x="181347" y="356797"/>
                      <a:pt x="179727" y="356818"/>
                      <a:pt x="178122" y="35681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8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C98054B2-A4D1-3D86-BE41-AD9D938823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98904" y="2412868"/>
              <a:ext cx="217559" cy="206255"/>
              <a:chOff x="1468407" y="4844084"/>
              <a:chExt cx="189669" cy="179814"/>
            </a:xfrm>
          </p:grpSpPr>
          <p:sp>
            <p:nvSpPr>
              <p:cNvPr id="82" name="Freeform 390">
                <a:extLst>
                  <a:ext uri="{FF2B5EF4-FFF2-40B4-BE49-F238E27FC236}">
                    <a16:creationId xmlns:a16="http://schemas.microsoft.com/office/drawing/2014/main" id="{A1CECCB6-B455-8860-8E77-2533EE2913A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97108" y="4844084"/>
                <a:ext cx="160968" cy="122400"/>
              </a:xfrm>
              <a:custGeom>
                <a:avLst/>
                <a:gdLst>
                  <a:gd name="T0" fmla="*/ 0 w 1202"/>
                  <a:gd name="T1" fmla="*/ 481 h 914"/>
                  <a:gd name="T2" fmla="*/ 330 w 1202"/>
                  <a:gd name="T3" fmla="*/ 481 h 914"/>
                  <a:gd name="T4" fmla="*/ 448 w 1202"/>
                  <a:gd name="T5" fmla="*/ 656 h 914"/>
                  <a:gd name="T6" fmla="*/ 882 w 1202"/>
                  <a:gd name="T7" fmla="*/ 0 h 914"/>
                  <a:gd name="T8" fmla="*/ 1202 w 1202"/>
                  <a:gd name="T9" fmla="*/ 0 h 914"/>
                  <a:gd name="T10" fmla="*/ 622 w 1202"/>
                  <a:gd name="T11" fmla="*/ 914 h 914"/>
                  <a:gd name="T12" fmla="*/ 274 w 1202"/>
                  <a:gd name="T13" fmla="*/ 914 h 914"/>
                  <a:gd name="T14" fmla="*/ 0 w 1202"/>
                  <a:gd name="T15" fmla="*/ 481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2" h="914">
                    <a:moveTo>
                      <a:pt x="0" y="481"/>
                    </a:moveTo>
                    <a:lnTo>
                      <a:pt x="330" y="481"/>
                    </a:lnTo>
                    <a:lnTo>
                      <a:pt x="448" y="656"/>
                    </a:lnTo>
                    <a:lnTo>
                      <a:pt x="882" y="0"/>
                    </a:lnTo>
                    <a:lnTo>
                      <a:pt x="1202" y="0"/>
                    </a:lnTo>
                    <a:lnTo>
                      <a:pt x="622" y="914"/>
                    </a:lnTo>
                    <a:lnTo>
                      <a:pt x="274" y="914"/>
                    </a:lnTo>
                    <a:lnTo>
                      <a:pt x="0" y="481"/>
                    </a:lnTo>
                    <a:close/>
                  </a:path>
                </a:pathLst>
              </a:custGeom>
              <a:solidFill>
                <a:srgbClr val="2F9CB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83" name="자유형: 도형 82">
                <a:extLst>
                  <a:ext uri="{FF2B5EF4-FFF2-40B4-BE49-F238E27FC236}">
                    <a16:creationId xmlns:a16="http://schemas.microsoft.com/office/drawing/2014/main" id="{5EC1F1D7-957F-F3AC-00D0-DC7E348A5C93}"/>
                  </a:ext>
                </a:extLst>
              </p:cNvPr>
              <p:cNvSpPr/>
              <p:nvPr/>
            </p:nvSpPr>
            <p:spPr>
              <a:xfrm>
                <a:off x="1468407" y="4844084"/>
                <a:ext cx="179599" cy="179814"/>
              </a:xfrm>
              <a:custGeom>
                <a:avLst/>
                <a:gdLst>
                  <a:gd name="connsiteX0" fmla="*/ 178122 w 356390"/>
                  <a:gd name="connsiteY0" fmla="*/ 356818 h 356817"/>
                  <a:gd name="connsiteX1" fmla="*/ 17732 w 356390"/>
                  <a:gd name="connsiteY1" fmla="*/ 256746 h 356817"/>
                  <a:gd name="connsiteX2" fmla="*/ 40590 w 356390"/>
                  <a:gd name="connsiteY2" fmla="*/ 64509 h 356817"/>
                  <a:gd name="connsiteX3" fmla="*/ 222616 w 356390"/>
                  <a:gd name="connsiteY3" fmla="*/ 5611 h 356817"/>
                  <a:gd name="connsiteX4" fmla="*/ 232477 w 356390"/>
                  <a:gd name="connsiteY4" fmla="*/ 22334 h 356817"/>
                  <a:gd name="connsiteX5" fmla="*/ 215754 w 356390"/>
                  <a:gd name="connsiteY5" fmla="*/ 32195 h 356817"/>
                  <a:gd name="connsiteX6" fmla="*/ 61718 w 356390"/>
                  <a:gd name="connsiteY6" fmla="*/ 82042 h 356817"/>
                  <a:gd name="connsiteX7" fmla="*/ 42388 w 356390"/>
                  <a:gd name="connsiteY7" fmla="*/ 244690 h 356817"/>
                  <a:gd name="connsiteX8" fmla="*/ 182211 w 356390"/>
                  <a:gd name="connsiteY8" fmla="*/ 329328 h 356817"/>
                  <a:gd name="connsiteX9" fmla="*/ 316004 w 356390"/>
                  <a:gd name="connsiteY9" fmla="*/ 239666 h 356817"/>
                  <a:gd name="connsiteX10" fmla="*/ 324183 w 356390"/>
                  <a:gd name="connsiteY10" fmla="*/ 140631 h 356817"/>
                  <a:gd name="connsiteX11" fmla="*/ 334044 w 356390"/>
                  <a:gd name="connsiteY11" fmla="*/ 123908 h 356817"/>
                  <a:gd name="connsiteX12" fmla="*/ 350767 w 356390"/>
                  <a:gd name="connsiteY12" fmla="*/ 133769 h 356817"/>
                  <a:gd name="connsiteX13" fmla="*/ 341112 w 356390"/>
                  <a:gd name="connsiteY13" fmla="*/ 250776 h 356817"/>
                  <a:gd name="connsiteX14" fmla="*/ 182966 w 356390"/>
                  <a:gd name="connsiteY14" fmla="*/ 356763 h 356817"/>
                  <a:gd name="connsiteX15" fmla="*/ 178122 w 356390"/>
                  <a:gd name="connsiteY15" fmla="*/ 356818 h 356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56390" h="356817">
                    <a:moveTo>
                      <a:pt x="178122" y="356818"/>
                    </a:moveTo>
                    <a:cubicBezTo>
                      <a:pt x="110268" y="356825"/>
                      <a:pt x="47699" y="317943"/>
                      <a:pt x="17732" y="256746"/>
                    </a:cubicBezTo>
                    <a:cubicBezTo>
                      <a:pt x="-12592" y="194801"/>
                      <a:pt x="-3411" y="117547"/>
                      <a:pt x="40590" y="64509"/>
                    </a:cubicBezTo>
                    <a:cubicBezTo>
                      <a:pt x="84542" y="11526"/>
                      <a:pt x="155998" y="-11593"/>
                      <a:pt x="222616" y="5611"/>
                    </a:cubicBezTo>
                    <a:cubicBezTo>
                      <a:pt x="229952" y="7505"/>
                      <a:pt x="234364" y="14992"/>
                      <a:pt x="232477" y="22334"/>
                    </a:cubicBezTo>
                    <a:cubicBezTo>
                      <a:pt x="230583" y="29677"/>
                      <a:pt x="223090" y="34082"/>
                      <a:pt x="215754" y="32195"/>
                    </a:cubicBezTo>
                    <a:cubicBezTo>
                      <a:pt x="159402" y="17640"/>
                      <a:pt x="98918" y="37198"/>
                      <a:pt x="61718" y="82042"/>
                    </a:cubicBezTo>
                    <a:cubicBezTo>
                      <a:pt x="24498" y="126914"/>
                      <a:pt x="16730" y="192276"/>
                      <a:pt x="42388" y="244690"/>
                    </a:cubicBezTo>
                    <a:cubicBezTo>
                      <a:pt x="67949" y="296897"/>
                      <a:pt x="124336" y="330906"/>
                      <a:pt x="182211" y="329328"/>
                    </a:cubicBezTo>
                    <a:cubicBezTo>
                      <a:pt x="240080" y="327749"/>
                      <a:pt x="292597" y="292553"/>
                      <a:pt x="316004" y="239666"/>
                    </a:cubicBezTo>
                    <a:cubicBezTo>
                      <a:pt x="329748" y="208608"/>
                      <a:pt x="332658" y="173439"/>
                      <a:pt x="324183" y="140631"/>
                    </a:cubicBezTo>
                    <a:cubicBezTo>
                      <a:pt x="322289" y="133296"/>
                      <a:pt x="326702" y="125809"/>
                      <a:pt x="334044" y="123908"/>
                    </a:cubicBezTo>
                    <a:cubicBezTo>
                      <a:pt x="341366" y="122007"/>
                      <a:pt x="348867" y="126427"/>
                      <a:pt x="350767" y="133769"/>
                    </a:cubicBezTo>
                    <a:cubicBezTo>
                      <a:pt x="360772" y="172534"/>
                      <a:pt x="357348" y="214091"/>
                      <a:pt x="341112" y="250776"/>
                    </a:cubicBezTo>
                    <a:cubicBezTo>
                      <a:pt x="313444" y="313291"/>
                      <a:pt x="251362" y="354896"/>
                      <a:pt x="182966" y="356763"/>
                    </a:cubicBezTo>
                    <a:cubicBezTo>
                      <a:pt x="181347" y="356797"/>
                      <a:pt x="179727" y="356818"/>
                      <a:pt x="178122" y="35681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8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</p:grp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2B0952A0-502D-3F9E-B509-0AAC470C41F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98904" y="3005829"/>
              <a:ext cx="217559" cy="206255"/>
              <a:chOff x="1468407" y="4844084"/>
              <a:chExt cx="189669" cy="179814"/>
            </a:xfrm>
          </p:grpSpPr>
          <p:sp>
            <p:nvSpPr>
              <p:cNvPr id="85" name="Freeform 390">
                <a:extLst>
                  <a:ext uri="{FF2B5EF4-FFF2-40B4-BE49-F238E27FC236}">
                    <a16:creationId xmlns:a16="http://schemas.microsoft.com/office/drawing/2014/main" id="{E33C9763-A335-2B9E-C816-4C1D2CEB08B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97108" y="4844084"/>
                <a:ext cx="160968" cy="122400"/>
              </a:xfrm>
              <a:custGeom>
                <a:avLst/>
                <a:gdLst>
                  <a:gd name="T0" fmla="*/ 0 w 1202"/>
                  <a:gd name="T1" fmla="*/ 481 h 914"/>
                  <a:gd name="T2" fmla="*/ 330 w 1202"/>
                  <a:gd name="T3" fmla="*/ 481 h 914"/>
                  <a:gd name="T4" fmla="*/ 448 w 1202"/>
                  <a:gd name="T5" fmla="*/ 656 h 914"/>
                  <a:gd name="T6" fmla="*/ 882 w 1202"/>
                  <a:gd name="T7" fmla="*/ 0 h 914"/>
                  <a:gd name="T8" fmla="*/ 1202 w 1202"/>
                  <a:gd name="T9" fmla="*/ 0 h 914"/>
                  <a:gd name="T10" fmla="*/ 622 w 1202"/>
                  <a:gd name="T11" fmla="*/ 914 h 914"/>
                  <a:gd name="T12" fmla="*/ 274 w 1202"/>
                  <a:gd name="T13" fmla="*/ 914 h 914"/>
                  <a:gd name="T14" fmla="*/ 0 w 1202"/>
                  <a:gd name="T15" fmla="*/ 481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2" h="914">
                    <a:moveTo>
                      <a:pt x="0" y="481"/>
                    </a:moveTo>
                    <a:lnTo>
                      <a:pt x="330" y="481"/>
                    </a:lnTo>
                    <a:lnTo>
                      <a:pt x="448" y="656"/>
                    </a:lnTo>
                    <a:lnTo>
                      <a:pt x="882" y="0"/>
                    </a:lnTo>
                    <a:lnTo>
                      <a:pt x="1202" y="0"/>
                    </a:lnTo>
                    <a:lnTo>
                      <a:pt x="622" y="914"/>
                    </a:lnTo>
                    <a:lnTo>
                      <a:pt x="274" y="914"/>
                    </a:lnTo>
                    <a:lnTo>
                      <a:pt x="0" y="481"/>
                    </a:lnTo>
                    <a:close/>
                  </a:path>
                </a:pathLst>
              </a:custGeom>
              <a:solidFill>
                <a:srgbClr val="2F9CB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86" name="자유형: 도형 85">
                <a:extLst>
                  <a:ext uri="{FF2B5EF4-FFF2-40B4-BE49-F238E27FC236}">
                    <a16:creationId xmlns:a16="http://schemas.microsoft.com/office/drawing/2014/main" id="{D61292C2-C31B-71C3-BF5B-8C90881CBEA5}"/>
                  </a:ext>
                </a:extLst>
              </p:cNvPr>
              <p:cNvSpPr/>
              <p:nvPr/>
            </p:nvSpPr>
            <p:spPr>
              <a:xfrm>
                <a:off x="1468407" y="4844084"/>
                <a:ext cx="179599" cy="179814"/>
              </a:xfrm>
              <a:custGeom>
                <a:avLst/>
                <a:gdLst>
                  <a:gd name="connsiteX0" fmla="*/ 178122 w 356390"/>
                  <a:gd name="connsiteY0" fmla="*/ 356818 h 356817"/>
                  <a:gd name="connsiteX1" fmla="*/ 17732 w 356390"/>
                  <a:gd name="connsiteY1" fmla="*/ 256746 h 356817"/>
                  <a:gd name="connsiteX2" fmla="*/ 40590 w 356390"/>
                  <a:gd name="connsiteY2" fmla="*/ 64509 h 356817"/>
                  <a:gd name="connsiteX3" fmla="*/ 222616 w 356390"/>
                  <a:gd name="connsiteY3" fmla="*/ 5611 h 356817"/>
                  <a:gd name="connsiteX4" fmla="*/ 232477 w 356390"/>
                  <a:gd name="connsiteY4" fmla="*/ 22334 h 356817"/>
                  <a:gd name="connsiteX5" fmla="*/ 215754 w 356390"/>
                  <a:gd name="connsiteY5" fmla="*/ 32195 h 356817"/>
                  <a:gd name="connsiteX6" fmla="*/ 61718 w 356390"/>
                  <a:gd name="connsiteY6" fmla="*/ 82042 h 356817"/>
                  <a:gd name="connsiteX7" fmla="*/ 42388 w 356390"/>
                  <a:gd name="connsiteY7" fmla="*/ 244690 h 356817"/>
                  <a:gd name="connsiteX8" fmla="*/ 182211 w 356390"/>
                  <a:gd name="connsiteY8" fmla="*/ 329328 h 356817"/>
                  <a:gd name="connsiteX9" fmla="*/ 316004 w 356390"/>
                  <a:gd name="connsiteY9" fmla="*/ 239666 h 356817"/>
                  <a:gd name="connsiteX10" fmla="*/ 324183 w 356390"/>
                  <a:gd name="connsiteY10" fmla="*/ 140631 h 356817"/>
                  <a:gd name="connsiteX11" fmla="*/ 334044 w 356390"/>
                  <a:gd name="connsiteY11" fmla="*/ 123908 h 356817"/>
                  <a:gd name="connsiteX12" fmla="*/ 350767 w 356390"/>
                  <a:gd name="connsiteY12" fmla="*/ 133769 h 356817"/>
                  <a:gd name="connsiteX13" fmla="*/ 341112 w 356390"/>
                  <a:gd name="connsiteY13" fmla="*/ 250776 h 356817"/>
                  <a:gd name="connsiteX14" fmla="*/ 182966 w 356390"/>
                  <a:gd name="connsiteY14" fmla="*/ 356763 h 356817"/>
                  <a:gd name="connsiteX15" fmla="*/ 178122 w 356390"/>
                  <a:gd name="connsiteY15" fmla="*/ 356818 h 356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56390" h="356817">
                    <a:moveTo>
                      <a:pt x="178122" y="356818"/>
                    </a:moveTo>
                    <a:cubicBezTo>
                      <a:pt x="110268" y="356825"/>
                      <a:pt x="47699" y="317943"/>
                      <a:pt x="17732" y="256746"/>
                    </a:cubicBezTo>
                    <a:cubicBezTo>
                      <a:pt x="-12592" y="194801"/>
                      <a:pt x="-3411" y="117547"/>
                      <a:pt x="40590" y="64509"/>
                    </a:cubicBezTo>
                    <a:cubicBezTo>
                      <a:pt x="84542" y="11526"/>
                      <a:pt x="155998" y="-11593"/>
                      <a:pt x="222616" y="5611"/>
                    </a:cubicBezTo>
                    <a:cubicBezTo>
                      <a:pt x="229952" y="7505"/>
                      <a:pt x="234364" y="14992"/>
                      <a:pt x="232477" y="22334"/>
                    </a:cubicBezTo>
                    <a:cubicBezTo>
                      <a:pt x="230583" y="29677"/>
                      <a:pt x="223090" y="34082"/>
                      <a:pt x="215754" y="32195"/>
                    </a:cubicBezTo>
                    <a:cubicBezTo>
                      <a:pt x="159402" y="17640"/>
                      <a:pt x="98918" y="37198"/>
                      <a:pt x="61718" y="82042"/>
                    </a:cubicBezTo>
                    <a:cubicBezTo>
                      <a:pt x="24498" y="126914"/>
                      <a:pt x="16730" y="192276"/>
                      <a:pt x="42388" y="244690"/>
                    </a:cubicBezTo>
                    <a:cubicBezTo>
                      <a:pt x="67949" y="296897"/>
                      <a:pt x="124336" y="330906"/>
                      <a:pt x="182211" y="329328"/>
                    </a:cubicBezTo>
                    <a:cubicBezTo>
                      <a:pt x="240080" y="327749"/>
                      <a:pt x="292597" y="292553"/>
                      <a:pt x="316004" y="239666"/>
                    </a:cubicBezTo>
                    <a:cubicBezTo>
                      <a:pt x="329748" y="208608"/>
                      <a:pt x="332658" y="173439"/>
                      <a:pt x="324183" y="140631"/>
                    </a:cubicBezTo>
                    <a:cubicBezTo>
                      <a:pt x="322289" y="133296"/>
                      <a:pt x="326702" y="125809"/>
                      <a:pt x="334044" y="123908"/>
                    </a:cubicBezTo>
                    <a:cubicBezTo>
                      <a:pt x="341366" y="122007"/>
                      <a:pt x="348867" y="126427"/>
                      <a:pt x="350767" y="133769"/>
                    </a:cubicBezTo>
                    <a:cubicBezTo>
                      <a:pt x="360772" y="172534"/>
                      <a:pt x="357348" y="214091"/>
                      <a:pt x="341112" y="250776"/>
                    </a:cubicBezTo>
                    <a:cubicBezTo>
                      <a:pt x="313444" y="313291"/>
                      <a:pt x="251362" y="354896"/>
                      <a:pt x="182966" y="356763"/>
                    </a:cubicBezTo>
                    <a:cubicBezTo>
                      <a:pt x="181347" y="356797"/>
                      <a:pt x="179727" y="356818"/>
                      <a:pt x="178122" y="35681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8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</p:grp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53AFF86-E965-2E39-B820-C244A051771C}"/>
                </a:ext>
              </a:extLst>
            </p:cNvPr>
            <p:cNvSpPr txBox="1"/>
            <p:nvPr/>
          </p:nvSpPr>
          <p:spPr>
            <a:xfrm>
              <a:off x="899143" y="1843941"/>
              <a:ext cx="3112030" cy="20005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3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사무실</a:t>
              </a:r>
              <a:r>
                <a:rPr lang="en-US" altLang="ko-KR" sz="13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ko-KR" altLang="en-US" sz="13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내부</a:t>
              </a:r>
              <a:r>
                <a:rPr lang="en-US" altLang="ko-KR" sz="13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, </a:t>
              </a:r>
              <a:r>
                <a:rPr lang="ko-KR" altLang="en-US" sz="13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로비 복도 완벽 커버 </a:t>
              </a:r>
              <a:r>
                <a:rPr lang="en-US" altLang="ko-KR" sz="13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9353D1DD-72B6-93D7-1F76-2F05E48D4B6B}"/>
                </a:ext>
              </a:extLst>
            </p:cNvPr>
            <p:cNvSpPr txBox="1"/>
            <p:nvPr/>
          </p:nvSpPr>
          <p:spPr>
            <a:xfrm>
              <a:off x="899143" y="2414631"/>
              <a:ext cx="2377788" cy="20005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3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전체 바닥 유형 </a:t>
              </a:r>
              <a:r>
                <a:rPr lang="ko-KR" altLang="en-US" sz="13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적용 가능</a:t>
              </a:r>
              <a:endParaRPr lang="en-US" altLang="ko-KR" sz="13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053CB171-E248-34A4-3E2C-6295C6D8BDF5}"/>
                </a:ext>
              </a:extLst>
            </p:cNvPr>
            <p:cNvSpPr txBox="1"/>
            <p:nvPr/>
          </p:nvSpPr>
          <p:spPr>
            <a:xfrm>
              <a:off x="899143" y="2986191"/>
              <a:ext cx="2377788" cy="20005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24</a:t>
              </a:r>
              <a:r>
                <a:rPr lang="ko-KR" altLang="en-US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시간 최적의 </a:t>
              </a:r>
              <a:r>
                <a:rPr lang="ko-KR" altLang="en-US" sz="13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건물상태</a:t>
              </a:r>
              <a:r>
                <a:rPr lang="ko-KR" altLang="en-US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유지</a:t>
              </a:r>
              <a:endParaRPr lang="en-US" altLang="ko-KR" sz="12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AD160983-472B-C38B-590D-EA407472BECA}"/>
                </a:ext>
              </a:extLst>
            </p:cNvPr>
            <p:cNvSpPr txBox="1"/>
            <p:nvPr/>
          </p:nvSpPr>
          <p:spPr>
            <a:xfrm>
              <a:off x="899143" y="2068316"/>
              <a:ext cx="3112030" cy="1384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900" dirty="0">
                  <a:effectLst/>
                  <a:latin typeface="+mn-ea"/>
                </a:rPr>
                <a:t>(</a:t>
              </a:r>
              <a:r>
                <a:rPr lang="ko-KR" altLang="en-US" sz="900" dirty="0">
                  <a:effectLst/>
                  <a:latin typeface="+mn-ea"/>
                </a:rPr>
                <a:t>시간당 최대 </a:t>
              </a:r>
              <a:r>
                <a:rPr lang="en-US" altLang="ko-KR" sz="900" dirty="0">
                  <a:effectLst/>
                  <a:latin typeface="+mn-ea"/>
                </a:rPr>
                <a:t>200</a:t>
              </a:r>
              <a:r>
                <a:rPr lang="ko-KR" altLang="en-US" sz="900" dirty="0">
                  <a:effectLst/>
                  <a:latin typeface="+mn-ea"/>
                </a:rPr>
                <a:t>평 청소 가능</a:t>
              </a:r>
              <a:r>
                <a:rPr lang="en-US" altLang="ko-KR" sz="900" dirty="0">
                  <a:effectLst/>
                  <a:latin typeface="+mn-ea"/>
                </a:rPr>
                <a:t>)</a:t>
              </a:r>
              <a:r>
                <a:rPr lang="ko-KR" altLang="en-US" sz="900" dirty="0">
                  <a:effectLst/>
                  <a:latin typeface="+mn-ea"/>
                </a:rPr>
                <a:t> </a:t>
              </a:r>
              <a:endParaRPr lang="en-US" altLang="ko-KR" sz="900" dirty="0">
                <a:effectLst/>
                <a:latin typeface="+mn-ea"/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532B50E3-6627-5B63-0056-B214C190C269}"/>
                </a:ext>
              </a:extLst>
            </p:cNvPr>
            <p:cNvSpPr txBox="1"/>
            <p:nvPr/>
          </p:nvSpPr>
          <p:spPr>
            <a:xfrm>
              <a:off x="899143" y="2627921"/>
              <a:ext cx="3112030" cy="1384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900" dirty="0">
                  <a:effectLst/>
                  <a:latin typeface="+mn-ea"/>
                </a:rPr>
                <a:t>(</a:t>
              </a:r>
              <a:r>
                <a:rPr lang="ko-KR" altLang="en-US" sz="900" dirty="0">
                  <a:effectLst/>
                  <a:latin typeface="+mn-ea"/>
                </a:rPr>
                <a:t>건식 청소</a:t>
              </a:r>
              <a:r>
                <a:rPr lang="en-US" altLang="ko-KR" sz="900" dirty="0">
                  <a:latin typeface="+mn-ea"/>
                </a:rPr>
                <a:t>, </a:t>
              </a:r>
              <a:r>
                <a:rPr lang="ko-KR" altLang="en-US" sz="900" dirty="0">
                  <a:latin typeface="+mn-ea"/>
                </a:rPr>
                <a:t>습식 청소 기능 모두 지원 </a:t>
              </a:r>
              <a:r>
                <a:rPr lang="en-US" altLang="ko-KR" sz="900" dirty="0">
                  <a:effectLst/>
                  <a:latin typeface="+mn-ea"/>
                </a:rPr>
                <a:t>)</a:t>
              </a:r>
              <a:r>
                <a:rPr lang="ko-KR" altLang="en-US" sz="900" dirty="0">
                  <a:effectLst/>
                  <a:latin typeface="+mn-ea"/>
                </a:rPr>
                <a:t> </a:t>
              </a:r>
              <a:endParaRPr lang="en-US" altLang="ko-KR" sz="900" dirty="0">
                <a:effectLst/>
                <a:latin typeface="+mn-ea"/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4EE9E4B2-2B3F-3CB9-1741-5F381443D23E}"/>
                </a:ext>
              </a:extLst>
            </p:cNvPr>
            <p:cNvSpPr txBox="1"/>
            <p:nvPr/>
          </p:nvSpPr>
          <p:spPr>
            <a:xfrm>
              <a:off x="899143" y="3197657"/>
              <a:ext cx="3112030" cy="1384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900" dirty="0">
                  <a:effectLst/>
                  <a:latin typeface="+mn-ea"/>
                </a:rPr>
                <a:t>(</a:t>
              </a:r>
              <a:r>
                <a:rPr lang="ko-KR" altLang="en-US" sz="900" dirty="0">
                  <a:effectLst/>
                  <a:latin typeface="+mn-ea"/>
                </a:rPr>
                <a:t>미화 인력을 </a:t>
              </a:r>
              <a:r>
                <a:rPr lang="ko-KR" altLang="en-US" sz="900" dirty="0">
                  <a:latin typeface="+mn-ea"/>
                </a:rPr>
                <a:t>화장실</a:t>
              </a:r>
              <a:r>
                <a:rPr lang="en-US" altLang="ko-KR" sz="900" dirty="0">
                  <a:latin typeface="+mn-ea"/>
                </a:rPr>
                <a:t>, </a:t>
              </a:r>
              <a:r>
                <a:rPr lang="ko-KR" altLang="en-US" sz="900" dirty="0">
                  <a:latin typeface="+mn-ea"/>
                </a:rPr>
                <a:t>계단 등 전문 청소로 재배치 가능</a:t>
              </a:r>
              <a:r>
                <a:rPr lang="en-US" altLang="ko-KR" sz="900" dirty="0">
                  <a:effectLst/>
                  <a:latin typeface="+mn-ea"/>
                </a:rPr>
                <a:t>)</a:t>
              </a:r>
              <a:r>
                <a:rPr lang="ko-KR" altLang="en-US" sz="900" dirty="0">
                  <a:effectLst/>
                  <a:latin typeface="+mn-ea"/>
                </a:rPr>
                <a:t> </a:t>
              </a:r>
              <a:endParaRPr lang="en-US" altLang="ko-KR" sz="900" dirty="0">
                <a:effectLst/>
                <a:latin typeface="+mn-ea"/>
              </a:endParaRPr>
            </a:p>
          </p:txBody>
        </p:sp>
      </p:grpSp>
      <p:sp>
        <p:nvSpPr>
          <p:cNvPr id="7" name="object 2">
            <a:extLst>
              <a:ext uri="{FF2B5EF4-FFF2-40B4-BE49-F238E27FC236}">
                <a16:creationId xmlns:a16="http://schemas.microsoft.com/office/drawing/2014/main" id="{FDE5B0CF-8969-6A1F-ACC5-D9DBA778FA0A}"/>
              </a:ext>
            </a:extLst>
          </p:cNvPr>
          <p:cNvSpPr txBox="1"/>
          <p:nvPr/>
        </p:nvSpPr>
        <p:spPr>
          <a:xfrm>
            <a:off x="632192" y="241234"/>
            <a:ext cx="4621702" cy="194387"/>
          </a:xfrm>
          <a:prstGeom prst="rect">
            <a:avLst/>
          </a:prstGeom>
        </p:spPr>
        <p:txBody>
          <a:bodyPr vert="horz" wrap="square" lIns="0" tIns="9627" rIns="0" bIns="0">
            <a:spAutoFit/>
          </a:bodyPr>
          <a:lstStyle>
            <a:defPPr>
              <a:defRPr kern="0"/>
            </a:defPPr>
            <a:lvl1pPr marL="7702">
              <a:spcBef>
                <a:spcPts val="76"/>
              </a:spcBef>
              <a:defRPr sz="1200">
                <a:solidFill>
                  <a:srgbClr val="0BBED6"/>
                </a:solidFill>
                <a:latin typeface="Noto Sans KR Medium"/>
                <a:ea typeface="Noto Sans KR Medium"/>
                <a:cs typeface="Pretendard"/>
              </a:defRPr>
            </a:lvl1pPr>
          </a:lstStyle>
          <a:p>
            <a:pPr marL="7702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defRPr/>
            </a:pPr>
            <a:r>
              <a:rPr lang="ko-KR" altLang="en-US" sz="1200" b="0" i="0" u="none" strike="noStrike" cap="none" dirty="0">
                <a:solidFill>
                  <a:srgbClr val="2DA1AE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/>
                <a:sym typeface="Arial"/>
              </a:rPr>
              <a:t>특화 제안</a:t>
            </a:r>
            <a:endParaRPr lang="en-US" altLang="ko-KR" sz="1200" b="0" i="0" u="none" strike="noStrike" cap="none" dirty="0">
              <a:solidFill>
                <a:srgbClr val="2DA1AE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/>
              <a:sym typeface="Arial"/>
            </a:endParaRP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920DC4FE-9595-8475-F075-A61EA5902B24}"/>
              </a:ext>
            </a:extLst>
          </p:cNvPr>
          <p:cNvSpPr txBox="1"/>
          <p:nvPr/>
        </p:nvSpPr>
        <p:spPr>
          <a:xfrm>
            <a:off x="636794" y="898372"/>
            <a:ext cx="8637381" cy="376720"/>
          </a:xfrm>
          <a:prstGeom prst="rect">
            <a:avLst/>
          </a:prstGeom>
        </p:spPr>
        <p:txBody>
          <a:bodyPr vert="horz" wrap="square" lIns="0" tIns="7317" rIns="0" bIns="0">
            <a:spAutoFit/>
          </a:bodyPr>
          <a:lstStyle>
            <a:defPPr>
              <a:defRPr kern="0"/>
            </a:defPPr>
            <a:lvl1pPr marL="7702">
              <a:spcBef>
                <a:spcPts val="58"/>
              </a:spcBef>
              <a:defRPr sz="3200" b="0" i="0">
                <a:latin typeface="Noto Sans KR Medium"/>
                <a:ea typeface="Noto Sans KR Medium"/>
                <a:cs typeface="Pretendard"/>
              </a:defRPr>
            </a:lvl1pPr>
          </a:lstStyle>
          <a:p>
            <a:pPr lvl="0">
              <a:defRPr/>
            </a:pP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청소로봇 도입을 통한 인건비 절감 방안을 제안 드립니다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6" name="모서리가 둥근 직사각형 41">
            <a:extLst>
              <a:ext uri="{FF2B5EF4-FFF2-40B4-BE49-F238E27FC236}">
                <a16:creationId xmlns:a16="http://schemas.microsoft.com/office/drawing/2014/main" id="{76C5BEB1-28AB-99CC-5477-C64A2E8D542D}"/>
              </a:ext>
            </a:extLst>
          </p:cNvPr>
          <p:cNvSpPr/>
          <p:nvPr/>
        </p:nvSpPr>
        <p:spPr>
          <a:xfrm>
            <a:off x="6237517" y="1629185"/>
            <a:ext cx="3050487" cy="252000"/>
          </a:xfrm>
          <a:prstGeom prst="roundRect">
            <a:avLst>
              <a:gd name="adj" fmla="val 18255"/>
            </a:avLst>
          </a:prstGeom>
          <a:solidFill>
            <a:srgbClr val="2DA1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[</a:t>
            </a:r>
            <a:r>
              <a:rPr lang="ko-KR" altLang="en-US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옵션</a:t>
            </a:r>
            <a:r>
              <a:rPr lang="en-US" altLang="ko-KR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] </a:t>
            </a:r>
            <a:r>
              <a:rPr lang="en-US" altLang="ko-KR" sz="1200" b="1" spc="-12" dirty="0" err="1">
                <a:solidFill>
                  <a:schemeClr val="bg1"/>
                </a:solidFill>
                <a:latin typeface="+mn-ea"/>
                <a:cs typeface="Pretendard Medium"/>
              </a:rPr>
              <a:t>SOLlink</a:t>
            </a:r>
            <a:r>
              <a:rPr lang="en-US" altLang="ko-KR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 S/W </a:t>
            </a:r>
            <a:r>
              <a:rPr lang="ko-KR" altLang="en-US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결합</a:t>
            </a:r>
            <a:endParaRPr lang="en-US" altLang="ko-KR" sz="1200" b="1" spc="-12" dirty="0">
              <a:solidFill>
                <a:schemeClr val="bg1"/>
              </a:solidFill>
              <a:latin typeface="+mn-ea"/>
              <a:cs typeface="Pretendard Medium"/>
            </a:endParaRPr>
          </a:p>
        </p:txBody>
      </p:sp>
      <p:sp>
        <p:nvSpPr>
          <p:cNvPr id="40" name="모서리가 둥근 직사각형 41">
            <a:extLst>
              <a:ext uri="{FF2B5EF4-FFF2-40B4-BE49-F238E27FC236}">
                <a16:creationId xmlns:a16="http://schemas.microsoft.com/office/drawing/2014/main" id="{0B25BBC0-2BAF-5ABB-129E-A39450B32BCC}"/>
              </a:ext>
            </a:extLst>
          </p:cNvPr>
          <p:cNvSpPr/>
          <p:nvPr/>
        </p:nvSpPr>
        <p:spPr>
          <a:xfrm>
            <a:off x="632771" y="1629185"/>
            <a:ext cx="4750112" cy="252000"/>
          </a:xfrm>
          <a:prstGeom prst="roundRect">
            <a:avLst>
              <a:gd name="adj" fmla="val 18255"/>
            </a:avLst>
          </a:prstGeom>
          <a:solidFill>
            <a:srgbClr val="2DA1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1200" b="0" spc="-12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Pretendard Medium"/>
              </a:rPr>
              <a:t>소형 청소로봇 </a:t>
            </a:r>
            <a:r>
              <a:rPr lang="en-US" altLang="ko-KR" sz="1200" spc="-12" dirty="0" err="1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Pretendard Medium"/>
              </a:rPr>
              <a:t>Phantas</a:t>
            </a:r>
            <a:endParaRPr lang="en-US" altLang="ko-KR" sz="1200" b="0" spc="-12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Pretendard Medium"/>
            </a:endParaRPr>
          </a:p>
        </p:txBody>
      </p:sp>
      <p:graphicFrame>
        <p:nvGraphicFramePr>
          <p:cNvPr id="41" name="표 40">
            <a:extLst>
              <a:ext uri="{FF2B5EF4-FFF2-40B4-BE49-F238E27FC236}">
                <a16:creationId xmlns:a16="http://schemas.microsoft.com/office/drawing/2014/main" id="{C0386FC9-B731-2DFF-E67D-16B383186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16959"/>
              </p:ext>
            </p:extLst>
          </p:nvPr>
        </p:nvGraphicFramePr>
        <p:xfrm>
          <a:off x="3324889" y="4558119"/>
          <a:ext cx="2057994" cy="17429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1218">
                  <a:extLst>
                    <a:ext uri="{9D8B030D-6E8A-4147-A177-3AD203B41FA5}">
                      <a16:colId xmlns:a16="http://schemas.microsoft.com/office/drawing/2014/main" val="2917673035"/>
                    </a:ext>
                  </a:extLst>
                </a:gridCol>
                <a:gridCol w="1306776">
                  <a:extLst>
                    <a:ext uri="{9D8B030D-6E8A-4147-A177-3AD203B41FA5}">
                      <a16:colId xmlns:a16="http://schemas.microsoft.com/office/drawing/2014/main" val="2229134668"/>
                    </a:ext>
                  </a:extLst>
                </a:gridCol>
              </a:tblGrid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길이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540mm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832636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너비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440mm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41828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높이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617mm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770311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무게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46kg</a:t>
                      </a: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003044"/>
                  </a:ext>
                </a:extLst>
              </a:tr>
              <a:tr h="18066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진공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스위핑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폭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410mm (16.2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인치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524565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스크러빙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폭</a:t>
                      </a: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330mm (13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인치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592521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사용시간</a:t>
                      </a: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4~5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</a:t>
                      </a: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164889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충전시간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80770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소음수준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65dB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미만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162000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용량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8L</a:t>
                      </a: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001804"/>
                  </a:ext>
                </a:extLst>
              </a:tr>
            </a:tbl>
          </a:graphicData>
        </a:graphic>
      </p:graphicFrame>
      <p:sp>
        <p:nvSpPr>
          <p:cNvPr id="42" name="모서리가 둥근 직사각형 41">
            <a:extLst>
              <a:ext uri="{FF2B5EF4-FFF2-40B4-BE49-F238E27FC236}">
                <a16:creationId xmlns:a16="http://schemas.microsoft.com/office/drawing/2014/main" id="{45C800BB-5774-AF1C-F752-012D8933C914}"/>
              </a:ext>
            </a:extLst>
          </p:cNvPr>
          <p:cNvSpPr/>
          <p:nvPr/>
        </p:nvSpPr>
        <p:spPr>
          <a:xfrm>
            <a:off x="3324889" y="4342697"/>
            <a:ext cx="2051989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1000" b="1" spc="-12" dirty="0">
                <a:solidFill>
                  <a:schemeClr val="tx1"/>
                </a:solidFill>
                <a:latin typeface="+mj-ea"/>
                <a:ea typeface="+mj-ea"/>
                <a:cs typeface="Pretendard Medium"/>
              </a:rPr>
              <a:t>제품 스펙</a:t>
            </a:r>
            <a:endParaRPr lang="en-US" altLang="ko-KR" sz="1000" b="1" spc="-12" dirty="0">
              <a:solidFill>
                <a:schemeClr val="tx1"/>
              </a:solidFill>
              <a:latin typeface="+mj-ea"/>
              <a:ea typeface="+mj-ea"/>
              <a:cs typeface="Pretendard Medium"/>
            </a:endParaRPr>
          </a:p>
        </p:txBody>
      </p:sp>
      <p:sp>
        <p:nvSpPr>
          <p:cNvPr id="43" name="모서리가 둥근 직사각형 41">
            <a:extLst>
              <a:ext uri="{FF2B5EF4-FFF2-40B4-BE49-F238E27FC236}">
                <a16:creationId xmlns:a16="http://schemas.microsoft.com/office/drawing/2014/main" id="{96F1CD09-D2B9-0C20-ACFB-A6F485DDA049}"/>
              </a:ext>
            </a:extLst>
          </p:cNvPr>
          <p:cNvSpPr/>
          <p:nvPr/>
        </p:nvSpPr>
        <p:spPr>
          <a:xfrm>
            <a:off x="632771" y="4342697"/>
            <a:ext cx="2538967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1000" b="1" spc="-12" dirty="0">
                <a:solidFill>
                  <a:schemeClr val="tx1"/>
                </a:solidFill>
                <a:latin typeface="+mj-ea"/>
                <a:ea typeface="+mj-ea"/>
                <a:cs typeface="Pretendard Medium"/>
              </a:rPr>
              <a:t>제품 특징</a:t>
            </a:r>
            <a:endParaRPr lang="en-US" altLang="ko-KR" sz="1000" b="1" spc="-12" dirty="0">
              <a:solidFill>
                <a:schemeClr val="tx1"/>
              </a:solidFill>
              <a:latin typeface="+mj-ea"/>
              <a:ea typeface="+mj-ea"/>
              <a:cs typeface="Pretendard Medium"/>
            </a:endParaRP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795CBB56-FAEA-EF92-7779-6EEC37E9947C}"/>
              </a:ext>
            </a:extLst>
          </p:cNvPr>
          <p:cNvGrpSpPr/>
          <p:nvPr/>
        </p:nvGrpSpPr>
        <p:grpSpPr>
          <a:xfrm>
            <a:off x="639434" y="4608600"/>
            <a:ext cx="2711758" cy="216000"/>
            <a:chOff x="681002" y="4523755"/>
            <a:chExt cx="2711758" cy="216000"/>
          </a:xfrm>
        </p:grpSpPr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92CCD883-1C1E-D508-D520-4C0E8D521F31}"/>
                </a:ext>
              </a:extLst>
            </p:cNvPr>
            <p:cNvGrpSpPr/>
            <p:nvPr/>
          </p:nvGrpSpPr>
          <p:grpSpPr>
            <a:xfrm>
              <a:off x="681002" y="4523755"/>
              <a:ext cx="216000" cy="216000"/>
              <a:chOff x="4360954" y="2415966"/>
              <a:chExt cx="688614" cy="688614"/>
            </a:xfrm>
            <a:solidFill>
              <a:srgbClr val="2DA1AE"/>
            </a:solidFill>
          </p:grpSpPr>
          <p:sp>
            <p:nvSpPr>
              <p:cNvPr id="48" name="타원 47">
                <a:extLst>
                  <a:ext uri="{FF2B5EF4-FFF2-40B4-BE49-F238E27FC236}">
                    <a16:creationId xmlns:a16="http://schemas.microsoft.com/office/drawing/2014/main" id="{1337CA59-BC15-D5AC-5057-0DA771BFCC86}"/>
                  </a:ext>
                </a:extLst>
              </p:cNvPr>
              <p:cNvSpPr/>
              <p:nvPr/>
            </p:nvSpPr>
            <p:spPr>
              <a:xfrm>
                <a:off x="4360954" y="2415966"/>
                <a:ext cx="688614" cy="688614"/>
              </a:xfrm>
              <a:prstGeom prst="ellipse">
                <a:avLst/>
              </a:prstGeom>
              <a:grpFill/>
              <a:ln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400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49" name="그림 48">
                <a:extLst>
                  <a:ext uri="{FF2B5EF4-FFF2-40B4-BE49-F238E27FC236}">
                    <a16:creationId xmlns:a16="http://schemas.microsoft.com/office/drawing/2014/main" id="{A9073019-49FE-BD74-F0C4-604730FB94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biLevel thresh="50000"/>
              </a:blip>
              <a:stretch>
                <a:fillRect/>
              </a:stretch>
            </p:blipFill>
            <p:spPr>
              <a:xfrm>
                <a:off x="4476000" y="2507922"/>
                <a:ext cx="470489" cy="477636"/>
              </a:xfrm>
              <a:prstGeom prst="rect">
                <a:avLst/>
              </a:prstGeom>
              <a:grpFill/>
              <a:ln>
                <a:solidFill>
                  <a:srgbClr val="2DA1AE"/>
                </a:solidFill>
              </a:ln>
            </p:spPr>
          </p:pic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C1DC1A0-B117-086A-98C4-E9D66E9DAAE7}"/>
                </a:ext>
              </a:extLst>
            </p:cNvPr>
            <p:cNvSpPr txBox="1"/>
            <p:nvPr/>
          </p:nvSpPr>
          <p:spPr>
            <a:xfrm>
              <a:off x="1014972" y="4559260"/>
              <a:ext cx="2377788" cy="1692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11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100% </a:t>
              </a:r>
              <a:r>
                <a:rPr lang="ko-KR" altLang="en-US" sz="11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완전 자율 주행</a:t>
              </a:r>
              <a:endParaRPr lang="en-US" altLang="ko-KR" sz="11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DC67315D-8B31-73CF-BA5C-AF871CEA5B7F}"/>
              </a:ext>
            </a:extLst>
          </p:cNvPr>
          <p:cNvGrpSpPr/>
          <p:nvPr/>
        </p:nvGrpSpPr>
        <p:grpSpPr>
          <a:xfrm>
            <a:off x="639434" y="4973245"/>
            <a:ext cx="2671267" cy="216000"/>
            <a:chOff x="681002" y="4922752"/>
            <a:chExt cx="2671267" cy="216000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BAA20EF-C1E7-BCE3-38C6-E64F983FA5B6}"/>
                </a:ext>
              </a:extLst>
            </p:cNvPr>
            <p:cNvSpPr txBox="1"/>
            <p:nvPr/>
          </p:nvSpPr>
          <p:spPr>
            <a:xfrm>
              <a:off x="974481" y="4959560"/>
              <a:ext cx="2377788" cy="1692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1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en-US" altLang="ko-KR" sz="11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AI</a:t>
              </a:r>
              <a:r>
                <a:rPr lang="ko-KR" altLang="en-US" sz="11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기반 실시간 장애물 회피</a:t>
              </a:r>
              <a:endParaRPr lang="en-US" altLang="ko-KR" sz="11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4D6ED408-43C1-407F-57A8-D89D8A1B7248}"/>
                </a:ext>
              </a:extLst>
            </p:cNvPr>
            <p:cNvGrpSpPr/>
            <p:nvPr/>
          </p:nvGrpSpPr>
          <p:grpSpPr>
            <a:xfrm>
              <a:off x="681002" y="4922752"/>
              <a:ext cx="216000" cy="216000"/>
              <a:chOff x="7166913" y="4936962"/>
              <a:chExt cx="688614" cy="688614"/>
            </a:xfrm>
            <a:solidFill>
              <a:srgbClr val="2DA1AE"/>
            </a:solidFill>
          </p:grpSpPr>
          <p:sp>
            <p:nvSpPr>
              <p:cNvPr id="54" name="타원 53">
                <a:extLst>
                  <a:ext uri="{FF2B5EF4-FFF2-40B4-BE49-F238E27FC236}">
                    <a16:creationId xmlns:a16="http://schemas.microsoft.com/office/drawing/2014/main" id="{27184803-C4F8-08D6-A657-1FEA5048CAC8}"/>
                  </a:ext>
                </a:extLst>
              </p:cNvPr>
              <p:cNvSpPr/>
              <p:nvPr/>
            </p:nvSpPr>
            <p:spPr>
              <a:xfrm>
                <a:off x="7166913" y="4936962"/>
                <a:ext cx="688614" cy="688614"/>
              </a:xfrm>
              <a:prstGeom prst="ellipse">
                <a:avLst/>
              </a:prstGeom>
              <a:grpFill/>
              <a:ln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56" name="그림 55">
                <a:extLst>
                  <a:ext uri="{FF2B5EF4-FFF2-40B4-BE49-F238E27FC236}">
                    <a16:creationId xmlns:a16="http://schemas.microsoft.com/office/drawing/2014/main" id="{74D046A4-F5D4-3B42-57DC-4F6619C5B73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biLevel thresh="50000"/>
              </a:blip>
              <a:stretch>
                <a:fillRect/>
              </a:stretch>
            </p:blipFill>
            <p:spPr>
              <a:xfrm>
                <a:off x="7275398" y="5052002"/>
                <a:ext cx="478827" cy="416889"/>
              </a:xfrm>
              <a:prstGeom prst="rect">
                <a:avLst/>
              </a:prstGeom>
              <a:grpFill/>
              <a:ln>
                <a:solidFill>
                  <a:srgbClr val="2DA1AE"/>
                </a:solidFill>
              </a:ln>
            </p:spPr>
          </p:pic>
        </p:grp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1ADB37F1-3E0C-8DBB-BFFA-2F1C96ED59CB}"/>
              </a:ext>
            </a:extLst>
          </p:cNvPr>
          <p:cNvGrpSpPr/>
          <p:nvPr/>
        </p:nvGrpSpPr>
        <p:grpSpPr>
          <a:xfrm>
            <a:off x="4594155" y="3570867"/>
            <a:ext cx="1050036" cy="468000"/>
            <a:chOff x="4594155" y="3570867"/>
            <a:chExt cx="1050036" cy="468000"/>
          </a:xfrm>
        </p:grpSpPr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0D4871C2-4D05-A5D2-8D3A-1D2655FAAAB8}"/>
                </a:ext>
              </a:extLst>
            </p:cNvPr>
            <p:cNvSpPr/>
            <p:nvPr/>
          </p:nvSpPr>
          <p:spPr>
            <a:xfrm>
              <a:off x="4594155" y="3570867"/>
              <a:ext cx="468000" cy="468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105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건식</a:t>
              </a:r>
            </a:p>
          </p:txBody>
        </p:sp>
        <p:sp>
          <p:nvSpPr>
            <p:cNvPr id="65" name="타원 64">
              <a:extLst>
                <a:ext uri="{FF2B5EF4-FFF2-40B4-BE49-F238E27FC236}">
                  <a16:creationId xmlns:a16="http://schemas.microsoft.com/office/drawing/2014/main" id="{4447C0B5-7B4F-2C7F-0463-4D5E4F073170}"/>
                </a:ext>
              </a:extLst>
            </p:cNvPr>
            <p:cNvSpPr/>
            <p:nvPr/>
          </p:nvSpPr>
          <p:spPr>
            <a:xfrm>
              <a:off x="5058916" y="3570867"/>
              <a:ext cx="468000" cy="468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ko-KR" altLang="en-US" sz="6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62BBAB7-D078-6BD0-A23A-53938921EBA7}"/>
                </a:ext>
              </a:extLst>
            </p:cNvPr>
            <p:cNvSpPr txBox="1"/>
            <p:nvPr/>
          </p:nvSpPr>
          <p:spPr>
            <a:xfrm>
              <a:off x="4950464" y="3689451"/>
              <a:ext cx="693727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습식</a:t>
              </a:r>
            </a:p>
          </p:txBody>
        </p:sp>
      </p:grpSp>
      <p:cxnSp>
        <p:nvCxnSpPr>
          <p:cNvPr id="122" name="직선 연결선 121">
            <a:extLst>
              <a:ext uri="{FF2B5EF4-FFF2-40B4-BE49-F238E27FC236}">
                <a16:creationId xmlns:a16="http://schemas.microsoft.com/office/drawing/2014/main" id="{5E90A544-17D8-4288-4FAB-AD4A5FA331AD}"/>
              </a:ext>
            </a:extLst>
          </p:cNvPr>
          <p:cNvCxnSpPr>
            <a:cxnSpLocks/>
          </p:cNvCxnSpPr>
          <p:nvPr/>
        </p:nvCxnSpPr>
        <p:spPr>
          <a:xfrm>
            <a:off x="5807197" y="1495425"/>
            <a:ext cx="6006" cy="4963396"/>
          </a:xfrm>
          <a:prstGeom prst="line">
            <a:avLst/>
          </a:prstGeom>
          <a:ln>
            <a:solidFill>
              <a:srgbClr val="2DA1A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모서리가 둥근 직사각형 41">
            <a:extLst>
              <a:ext uri="{FF2B5EF4-FFF2-40B4-BE49-F238E27FC236}">
                <a16:creationId xmlns:a16="http://schemas.microsoft.com/office/drawing/2014/main" id="{2B6E3135-7DD9-C367-6344-36F0CF96EAEF}"/>
              </a:ext>
            </a:extLst>
          </p:cNvPr>
          <p:cNvSpPr/>
          <p:nvPr/>
        </p:nvSpPr>
        <p:spPr>
          <a:xfrm>
            <a:off x="6223744" y="3580218"/>
            <a:ext cx="1440000" cy="4462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사업장마다 담당자의 부재 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상황에도</a:t>
            </a:r>
            <a:r>
              <a:rPr lang="en-US" altLang="ko-KR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,</a:t>
            </a: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 중앙센터에서 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  <a:p>
            <a:pPr marL="7702" algn="ctr">
              <a:spcBef>
                <a:spcPts val="73"/>
              </a:spcBef>
              <a:defRPr/>
            </a:pPr>
            <a:r>
              <a:rPr lang="ko-KR" altLang="en-US" sz="75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개별 사업장 </a:t>
            </a: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관제 가능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</p:txBody>
      </p:sp>
      <p:sp>
        <p:nvSpPr>
          <p:cNvPr id="130" name="모서리가 둥근 직사각형 41">
            <a:extLst>
              <a:ext uri="{FF2B5EF4-FFF2-40B4-BE49-F238E27FC236}">
                <a16:creationId xmlns:a16="http://schemas.microsoft.com/office/drawing/2014/main" id="{00CF2216-4CFF-49FE-E0EA-9141BAEC2851}"/>
              </a:ext>
            </a:extLst>
          </p:cNvPr>
          <p:cNvSpPr/>
          <p:nvPr/>
        </p:nvSpPr>
        <p:spPr>
          <a:xfrm>
            <a:off x="7828080" y="3580218"/>
            <a:ext cx="1440000" cy="4462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별도의 취합 및 가공 절차 없이</a:t>
            </a:r>
            <a:r>
              <a:rPr lang="en-US" altLang="ko-KR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, </a:t>
            </a: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즉각적으로 로봇 활용에 대한 정량적 효과 추출 및 분석 가능 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</p:txBody>
      </p:sp>
      <p:sp>
        <p:nvSpPr>
          <p:cNvPr id="131" name="모서리가 둥근 직사각형 41">
            <a:extLst>
              <a:ext uri="{FF2B5EF4-FFF2-40B4-BE49-F238E27FC236}">
                <a16:creationId xmlns:a16="http://schemas.microsoft.com/office/drawing/2014/main" id="{231732B2-2D1B-BF74-592A-C56A4FCF39EC}"/>
              </a:ext>
            </a:extLst>
          </p:cNvPr>
          <p:cNvSpPr/>
          <p:nvPr/>
        </p:nvSpPr>
        <p:spPr>
          <a:xfrm>
            <a:off x="6223744" y="5858273"/>
            <a:ext cx="1440000" cy="4462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스케줄링 적용을 통한 로봇 자동 작업으로</a:t>
            </a:r>
            <a:r>
              <a:rPr lang="en-US" altLang="ko-KR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,</a:t>
            </a: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 완전 자동화 및 </a:t>
            </a:r>
            <a:br>
              <a:rPr lang="en-US" altLang="ko-KR" sz="75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</a:b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관리 인력 투입 리소스 최소화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</p:txBody>
      </p:sp>
      <p:sp>
        <p:nvSpPr>
          <p:cNvPr id="132" name="모서리가 둥근 직사각형 41">
            <a:extLst>
              <a:ext uri="{FF2B5EF4-FFF2-40B4-BE49-F238E27FC236}">
                <a16:creationId xmlns:a16="http://schemas.microsoft.com/office/drawing/2014/main" id="{055ED3B5-5C3A-8661-82A1-CC28F440E8F3}"/>
              </a:ext>
            </a:extLst>
          </p:cNvPr>
          <p:cNvSpPr/>
          <p:nvPr/>
        </p:nvSpPr>
        <p:spPr>
          <a:xfrm>
            <a:off x="7828080" y="5858273"/>
            <a:ext cx="1440000" cy="4462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750" spc="-12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어디에서든</a:t>
            </a:r>
            <a:r>
              <a:rPr lang="ko-KR" altLang="en-US" sz="75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 클릭 한 번으로</a:t>
            </a:r>
            <a:endParaRPr lang="en-US" altLang="ko-KR" sz="75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로봇에 대한 제어는 물론</a:t>
            </a:r>
            <a:r>
              <a:rPr lang="en-US" altLang="ko-KR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,</a:t>
            </a:r>
          </a:p>
          <a:p>
            <a:pPr marL="7702" algn="ctr">
              <a:spcBef>
                <a:spcPts val="73"/>
              </a:spcBef>
              <a:defRPr/>
            </a:pPr>
            <a:r>
              <a:rPr lang="ko-KR" altLang="en-US" sz="75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오류 발생시 카톡으로 확인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</p:txBody>
      </p:sp>
      <p:pic>
        <p:nvPicPr>
          <p:cNvPr id="133" name="Google Shape;1276;p21">
            <a:extLst>
              <a:ext uri="{FF2B5EF4-FFF2-40B4-BE49-F238E27FC236}">
                <a16:creationId xmlns:a16="http://schemas.microsoft.com/office/drawing/2014/main" id="{4082226F-4683-75DC-9546-DABFB3CE301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1481" r="12149" b="-1"/>
          <a:stretch/>
        </p:blipFill>
        <p:spPr>
          <a:xfrm>
            <a:off x="6223744" y="2316132"/>
            <a:ext cx="1440000" cy="1276275"/>
          </a:xfrm>
          <a:prstGeom prst="rect">
            <a:avLst/>
          </a:prstGeom>
          <a:noFill/>
          <a:ln w="3175" cap="flat" cmpd="sng">
            <a:solidFill>
              <a:schemeClr val="bg1">
                <a:lumMod val="85000"/>
              </a:schemeClr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4" name="Google Shape;1264;p20" descr="텍스트, 스크린샷, 도표, 번호이(가) 표시된 사진&#10;&#10;자동 생성된 설명">
            <a:extLst>
              <a:ext uri="{FF2B5EF4-FFF2-40B4-BE49-F238E27FC236}">
                <a16:creationId xmlns:a16="http://schemas.microsoft.com/office/drawing/2014/main" id="{D2C2A4A9-9C17-CC42-4CAE-616395B89E0A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828080" y="2316132"/>
            <a:ext cx="1440000" cy="1260764"/>
          </a:xfrm>
          <a:prstGeom prst="rect">
            <a:avLst/>
          </a:prstGeom>
          <a:noFill/>
          <a:ln w="3175" cap="flat" cmpd="sng">
            <a:solidFill>
              <a:schemeClr val="bg1">
                <a:lumMod val="85000"/>
              </a:schemeClr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3A8A2298-2564-B2BA-4BBA-FE5F19C93DD8}"/>
              </a:ext>
            </a:extLst>
          </p:cNvPr>
          <p:cNvGrpSpPr/>
          <p:nvPr/>
        </p:nvGrpSpPr>
        <p:grpSpPr>
          <a:xfrm>
            <a:off x="7828080" y="4562882"/>
            <a:ext cx="1440000" cy="1290632"/>
            <a:chOff x="6860375" y="2606389"/>
            <a:chExt cx="4109663" cy="1914474"/>
          </a:xfrm>
        </p:grpSpPr>
        <p:pic>
          <p:nvPicPr>
            <p:cNvPr id="136" name="그림 135">
              <a:extLst>
                <a:ext uri="{FF2B5EF4-FFF2-40B4-BE49-F238E27FC236}">
                  <a16:creationId xmlns:a16="http://schemas.microsoft.com/office/drawing/2014/main" id="{477551C2-12C5-AF61-D420-10ED5C3453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0375" y="2606389"/>
              <a:ext cx="4109663" cy="1914474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</p:pic>
        <p:pic>
          <p:nvPicPr>
            <p:cNvPr id="137" name="그림 136">
              <a:extLst>
                <a:ext uri="{FF2B5EF4-FFF2-40B4-BE49-F238E27FC236}">
                  <a16:creationId xmlns:a16="http://schemas.microsoft.com/office/drawing/2014/main" id="{4C4BEBC1-64B9-2042-CF20-8D86187B0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967931" y="2871890"/>
              <a:ext cx="1967377" cy="1121467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138" name="직사각형 137">
              <a:extLst>
                <a:ext uri="{FF2B5EF4-FFF2-40B4-BE49-F238E27FC236}">
                  <a16:creationId xmlns:a16="http://schemas.microsoft.com/office/drawing/2014/main" id="{AB3154FA-45E7-3C91-0FCD-EF5024E776A9}"/>
                </a:ext>
              </a:extLst>
            </p:cNvPr>
            <p:cNvSpPr/>
            <p:nvPr/>
          </p:nvSpPr>
          <p:spPr>
            <a:xfrm>
              <a:off x="8035325" y="3968122"/>
              <a:ext cx="1850519" cy="68398"/>
            </a:xfrm>
            <a:prstGeom prst="rect">
              <a:avLst/>
            </a:prstGeom>
            <a:solidFill>
              <a:srgbClr val="000000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pic>
        <p:nvPicPr>
          <p:cNvPr id="139" name="그림 138" descr="텍스트, 스크린샷, 소프트웨어, 번호이(가) 표시된 사진&#10;&#10;자동 생성된 설명">
            <a:extLst>
              <a:ext uri="{FF2B5EF4-FFF2-40B4-BE49-F238E27FC236}">
                <a16:creationId xmlns:a16="http://schemas.microsoft.com/office/drawing/2014/main" id="{894DFE9D-DF64-DFB0-DF2A-E1A7122B0D5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932"/>
          <a:stretch/>
        </p:blipFill>
        <p:spPr>
          <a:xfrm>
            <a:off x="6223744" y="4567946"/>
            <a:ext cx="1440000" cy="1285567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sp>
        <p:nvSpPr>
          <p:cNvPr id="140" name="모서리가 둥근 직사각형 41">
            <a:extLst>
              <a:ext uri="{FF2B5EF4-FFF2-40B4-BE49-F238E27FC236}">
                <a16:creationId xmlns:a16="http://schemas.microsoft.com/office/drawing/2014/main" id="{DA035F00-023E-1444-67CD-73FEC5BE3B6C}"/>
              </a:ext>
            </a:extLst>
          </p:cNvPr>
          <p:cNvSpPr/>
          <p:nvPr/>
        </p:nvSpPr>
        <p:spPr>
          <a:xfrm>
            <a:off x="6223744" y="2094452"/>
            <a:ext cx="1440000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1. </a:t>
            </a:r>
            <a:r>
              <a:rPr lang="ko-KR" altLang="en-US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사업장 통합관리</a:t>
            </a:r>
            <a:endParaRPr lang="en-US" altLang="ko-KR" sz="1000" b="1" spc="-12" dirty="0">
              <a:solidFill>
                <a:schemeClr val="tx1"/>
              </a:solidFill>
              <a:latin typeface="+mn-ea"/>
              <a:cs typeface="Pretendard Medium"/>
            </a:endParaRPr>
          </a:p>
        </p:txBody>
      </p:sp>
      <p:sp>
        <p:nvSpPr>
          <p:cNvPr id="157" name="모서리가 둥근 직사각형 41">
            <a:extLst>
              <a:ext uri="{FF2B5EF4-FFF2-40B4-BE49-F238E27FC236}">
                <a16:creationId xmlns:a16="http://schemas.microsoft.com/office/drawing/2014/main" id="{C3A1E69C-8FB9-3FE7-DD93-F408C61BAD17}"/>
              </a:ext>
            </a:extLst>
          </p:cNvPr>
          <p:cNvSpPr/>
          <p:nvPr/>
        </p:nvSpPr>
        <p:spPr>
          <a:xfrm>
            <a:off x="7828080" y="2094452"/>
            <a:ext cx="1440000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2. </a:t>
            </a:r>
            <a:r>
              <a:rPr lang="ko-KR" altLang="en-US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통합 대시보드 제공</a:t>
            </a:r>
            <a:endParaRPr lang="en-US" altLang="ko-KR" sz="1000" b="1" spc="-12" dirty="0">
              <a:solidFill>
                <a:schemeClr val="tx1"/>
              </a:solidFill>
              <a:latin typeface="+mn-ea"/>
              <a:cs typeface="Pretendard Medium"/>
            </a:endParaRPr>
          </a:p>
        </p:txBody>
      </p:sp>
      <p:sp>
        <p:nvSpPr>
          <p:cNvPr id="158" name="모서리가 둥근 직사각형 41">
            <a:extLst>
              <a:ext uri="{FF2B5EF4-FFF2-40B4-BE49-F238E27FC236}">
                <a16:creationId xmlns:a16="http://schemas.microsoft.com/office/drawing/2014/main" id="{084F5827-46A6-0098-35D4-77CD1299526C}"/>
              </a:ext>
            </a:extLst>
          </p:cNvPr>
          <p:cNvSpPr/>
          <p:nvPr/>
        </p:nvSpPr>
        <p:spPr>
          <a:xfrm>
            <a:off x="6223744" y="4342697"/>
            <a:ext cx="1440000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3. </a:t>
            </a:r>
            <a:r>
              <a:rPr lang="ko-KR" altLang="en-US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스케줄링 자동 작업</a:t>
            </a:r>
            <a:endParaRPr lang="en-US" altLang="ko-KR" sz="1000" b="1" spc="-12" dirty="0">
              <a:solidFill>
                <a:schemeClr val="tx1"/>
              </a:solidFill>
              <a:latin typeface="+mn-ea"/>
              <a:cs typeface="Pretendard Medium"/>
            </a:endParaRPr>
          </a:p>
        </p:txBody>
      </p:sp>
      <p:sp>
        <p:nvSpPr>
          <p:cNvPr id="159" name="모서리가 둥근 직사각형 41">
            <a:extLst>
              <a:ext uri="{FF2B5EF4-FFF2-40B4-BE49-F238E27FC236}">
                <a16:creationId xmlns:a16="http://schemas.microsoft.com/office/drawing/2014/main" id="{A7DD0BDB-B3A2-D377-C086-263785211BEC}"/>
              </a:ext>
            </a:extLst>
          </p:cNvPr>
          <p:cNvSpPr/>
          <p:nvPr/>
        </p:nvSpPr>
        <p:spPr>
          <a:xfrm>
            <a:off x="7828080" y="4342697"/>
            <a:ext cx="1440000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4. </a:t>
            </a:r>
            <a:r>
              <a:rPr lang="ko-KR" altLang="en-US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이동식 원격 제어</a:t>
            </a:r>
            <a:endParaRPr lang="en-US" altLang="ko-KR" sz="1000" b="1" spc="-12" dirty="0">
              <a:solidFill>
                <a:schemeClr val="tx1"/>
              </a:solidFill>
              <a:latin typeface="+mn-ea"/>
              <a:cs typeface="Pretendard Medium"/>
            </a:endParaRPr>
          </a:p>
        </p:txBody>
      </p:sp>
      <p:pic>
        <p:nvPicPr>
          <p:cNvPr id="160" name="그림 159">
            <a:extLst>
              <a:ext uri="{FF2B5EF4-FFF2-40B4-BE49-F238E27FC236}">
                <a16:creationId xmlns:a16="http://schemas.microsoft.com/office/drawing/2014/main" id="{46C874BC-5EDE-B05B-8CD0-ED13C9687DB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1402" t="14496" r="31237" b="15311"/>
          <a:stretch/>
        </p:blipFill>
        <p:spPr>
          <a:xfrm>
            <a:off x="8732870" y="5354211"/>
            <a:ext cx="312031" cy="307777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26E01F72-5BDD-773E-4FC2-C4B397844B1E}"/>
              </a:ext>
            </a:extLst>
          </p:cNvPr>
          <p:cNvGrpSpPr/>
          <p:nvPr/>
        </p:nvGrpSpPr>
        <p:grpSpPr>
          <a:xfrm>
            <a:off x="6233269" y="278977"/>
            <a:ext cx="3138315" cy="840524"/>
            <a:chOff x="6458755" y="83713"/>
            <a:chExt cx="3138315" cy="910426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B83A6DDB-ABF3-8EF7-2A3B-8A9AF992D55D}"/>
                </a:ext>
              </a:extLst>
            </p:cNvPr>
            <p:cNvSpPr/>
            <p:nvPr/>
          </p:nvSpPr>
          <p:spPr>
            <a:xfrm>
              <a:off x="6458755" y="83713"/>
              <a:ext cx="3050486" cy="52597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" name="직각 삼각형 3">
              <a:extLst>
                <a:ext uri="{FF2B5EF4-FFF2-40B4-BE49-F238E27FC236}">
                  <a16:creationId xmlns:a16="http://schemas.microsoft.com/office/drawing/2014/main" id="{79A08700-286B-D2C0-D20F-95BAAB96BAA7}"/>
                </a:ext>
              </a:extLst>
            </p:cNvPr>
            <p:cNvSpPr/>
            <p:nvPr/>
          </p:nvSpPr>
          <p:spPr>
            <a:xfrm rot="10800000">
              <a:off x="8857805" y="516878"/>
              <a:ext cx="473656" cy="477261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BD738CD4-31B6-A17B-EE27-F50DA732CF21}"/>
                </a:ext>
              </a:extLst>
            </p:cNvPr>
            <p:cNvSpPr/>
            <p:nvPr/>
          </p:nvSpPr>
          <p:spPr>
            <a:xfrm>
              <a:off x="6515785" y="148108"/>
              <a:ext cx="381600" cy="4127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무상</a:t>
              </a:r>
              <a:endParaRPr lang="en-US" altLang="ko-KR" sz="12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투자</a:t>
              </a:r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877E7407-368D-F352-9EEC-ED00FC8BD74D}"/>
                </a:ext>
              </a:extLst>
            </p:cNvPr>
            <p:cNvSpPr txBox="1"/>
            <p:nvPr/>
          </p:nvSpPr>
          <p:spPr>
            <a:xfrm>
              <a:off x="7086796" y="133228"/>
              <a:ext cx="2510274" cy="408050"/>
            </a:xfrm>
            <a:prstGeom prst="rect">
              <a:avLst/>
            </a:prstGeom>
          </p:spPr>
          <p:txBody>
            <a:bodyPr vert="horz" wrap="square" lIns="0" tIns="7317" rIns="0" bIns="0">
              <a:spAutoFit/>
            </a:bodyPr>
            <a:lstStyle>
              <a:defPPr>
                <a:defRPr kern="0"/>
              </a:defPPr>
              <a:lvl1pPr marL="7702">
                <a:spcBef>
                  <a:spcPts val="58"/>
                </a:spcBef>
                <a:defRPr sz="3200" b="0" i="0">
                  <a:latin typeface="Noto Sans KR Medium"/>
                  <a:ea typeface="Noto Sans KR Medium"/>
                  <a:cs typeface="Pretendard"/>
                </a:defRPr>
              </a:lvl1pPr>
            </a:lstStyle>
            <a:p>
              <a:pPr lvl="0">
                <a:defRPr/>
              </a:pPr>
              <a:r>
                <a:rPr lang="en-US" altLang="ko-KR" sz="2400" dirty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20,000,000</a:t>
              </a:r>
              <a:r>
                <a:rPr lang="ko-KR" altLang="en-US" sz="1400" dirty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원 상당</a:t>
              </a:r>
              <a:endParaRPr lang="ko-KR" altLang="en-US" sz="24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5955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그룹 162">
            <a:extLst>
              <a:ext uri="{FF2B5EF4-FFF2-40B4-BE49-F238E27FC236}">
                <a16:creationId xmlns:a16="http://schemas.microsoft.com/office/drawing/2014/main" id="{1D2406F2-5D11-4D19-4DA8-E71E5EDD8E68}"/>
              </a:ext>
            </a:extLst>
          </p:cNvPr>
          <p:cNvGrpSpPr/>
          <p:nvPr/>
        </p:nvGrpSpPr>
        <p:grpSpPr>
          <a:xfrm>
            <a:off x="639434" y="5716857"/>
            <a:ext cx="2711758" cy="224080"/>
            <a:chOff x="674690" y="7285545"/>
            <a:chExt cx="2711758" cy="224080"/>
          </a:xfrm>
        </p:grpSpPr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B8960851-F44D-818B-0AF2-6C836F971155}"/>
                </a:ext>
              </a:extLst>
            </p:cNvPr>
            <p:cNvGrpSpPr/>
            <p:nvPr/>
          </p:nvGrpSpPr>
          <p:grpSpPr>
            <a:xfrm>
              <a:off x="674690" y="7285545"/>
              <a:ext cx="216000" cy="216000"/>
              <a:chOff x="4348190" y="3674200"/>
              <a:chExt cx="688614" cy="688614"/>
            </a:xfrm>
          </p:grpSpPr>
          <p:sp>
            <p:nvSpPr>
              <p:cNvPr id="71" name="타원 70">
                <a:extLst>
                  <a:ext uri="{FF2B5EF4-FFF2-40B4-BE49-F238E27FC236}">
                    <a16:creationId xmlns:a16="http://schemas.microsoft.com/office/drawing/2014/main" id="{AD271924-EBBD-BC1A-9C5E-597F820524F8}"/>
                  </a:ext>
                </a:extLst>
              </p:cNvPr>
              <p:cNvSpPr/>
              <p:nvPr/>
            </p:nvSpPr>
            <p:spPr>
              <a:xfrm>
                <a:off x="4348190" y="3674200"/>
                <a:ext cx="688614" cy="688614"/>
              </a:xfrm>
              <a:prstGeom prst="ellipse">
                <a:avLst/>
              </a:prstGeom>
              <a:solidFill>
                <a:srgbClr val="2DA1AE"/>
              </a:solidFill>
              <a:ln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400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72" name="그림 71">
                <a:extLst>
                  <a:ext uri="{FF2B5EF4-FFF2-40B4-BE49-F238E27FC236}">
                    <a16:creationId xmlns:a16="http://schemas.microsoft.com/office/drawing/2014/main" id="{18D2C69E-242D-06D5-CF16-D74EB57C993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biLevel thresh="50000"/>
              </a:blip>
              <a:stretch>
                <a:fillRect/>
              </a:stretch>
            </p:blipFill>
            <p:spPr>
              <a:xfrm>
                <a:off x="4418148" y="3755870"/>
                <a:ext cx="574226" cy="523930"/>
              </a:xfrm>
              <a:prstGeom prst="rect">
                <a:avLst/>
              </a:prstGeom>
            </p:spPr>
          </p:pic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2F06551-4284-ED82-63C7-99EDBFF01640}"/>
                </a:ext>
              </a:extLst>
            </p:cNvPr>
            <p:cNvSpPr txBox="1"/>
            <p:nvPr/>
          </p:nvSpPr>
          <p:spPr>
            <a:xfrm>
              <a:off x="1008660" y="7324959"/>
              <a:ext cx="237778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작업 종료 후 자동 충전 도킹</a:t>
              </a:r>
              <a:endParaRPr lang="en-US" altLang="ko-KR" sz="12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165" name="그룹 164">
            <a:extLst>
              <a:ext uri="{FF2B5EF4-FFF2-40B4-BE49-F238E27FC236}">
                <a16:creationId xmlns:a16="http://schemas.microsoft.com/office/drawing/2014/main" id="{21D3C37D-19A2-899A-71B9-4E0AEFE6D2D6}"/>
              </a:ext>
            </a:extLst>
          </p:cNvPr>
          <p:cNvGrpSpPr/>
          <p:nvPr/>
        </p:nvGrpSpPr>
        <p:grpSpPr>
          <a:xfrm>
            <a:off x="639434" y="6092096"/>
            <a:ext cx="2711758" cy="226689"/>
            <a:chOff x="674690" y="8083537"/>
            <a:chExt cx="2711758" cy="22668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FF9C966-97E1-D6A1-E2FD-A89012EA0768}"/>
                </a:ext>
              </a:extLst>
            </p:cNvPr>
            <p:cNvSpPr txBox="1"/>
            <p:nvPr/>
          </p:nvSpPr>
          <p:spPr>
            <a:xfrm>
              <a:off x="1008660" y="8125560"/>
              <a:ext cx="237778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2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강력한 흡입력 대비 적은 소음</a:t>
              </a:r>
              <a:endParaRPr lang="en-US" altLang="ko-KR" sz="12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47DB6528-4B0E-3B0E-F02F-A23C0307CFBB}"/>
                </a:ext>
              </a:extLst>
            </p:cNvPr>
            <p:cNvGrpSpPr/>
            <p:nvPr/>
          </p:nvGrpSpPr>
          <p:grpSpPr>
            <a:xfrm>
              <a:off x="674690" y="8083537"/>
              <a:ext cx="216000" cy="216000"/>
              <a:chOff x="7175019" y="3673800"/>
              <a:chExt cx="688614" cy="688614"/>
            </a:xfrm>
            <a:solidFill>
              <a:srgbClr val="2DA1AE"/>
            </a:solidFill>
          </p:grpSpPr>
          <p:grpSp>
            <p:nvGrpSpPr>
              <p:cNvPr id="91" name="Google Shape;1038;p50">
                <a:extLst>
                  <a:ext uri="{FF2B5EF4-FFF2-40B4-BE49-F238E27FC236}">
                    <a16:creationId xmlns:a16="http://schemas.microsoft.com/office/drawing/2014/main" id="{DDF211BB-950C-543C-D8AF-97CC6FC33A08}"/>
                  </a:ext>
                </a:extLst>
              </p:cNvPr>
              <p:cNvGrpSpPr/>
              <p:nvPr/>
            </p:nvGrpSpPr>
            <p:grpSpPr>
              <a:xfrm>
                <a:off x="7301805" y="3783660"/>
                <a:ext cx="452420" cy="433992"/>
                <a:chOff x="5233525" y="4954450"/>
                <a:chExt cx="538275" cy="516350"/>
              </a:xfrm>
              <a:grpFill/>
            </p:grpSpPr>
            <p:sp>
              <p:nvSpPr>
                <p:cNvPr id="94" name="Google Shape;1039;p50">
                  <a:extLst>
                    <a:ext uri="{FF2B5EF4-FFF2-40B4-BE49-F238E27FC236}">
                      <a16:creationId xmlns:a16="http://schemas.microsoft.com/office/drawing/2014/main" id="{2CBE82B1-82EA-10B4-BBC0-5E68BD79E4A1}"/>
                    </a:ext>
                  </a:extLst>
                </p:cNvPr>
                <p:cNvSpPr/>
                <p:nvPr/>
              </p:nvSpPr>
              <p:spPr>
                <a:xfrm>
                  <a:off x="5637825" y="4954450"/>
                  <a:ext cx="89525" cy="8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1" h="3581" fill="none" extrusionOk="0">
                      <a:moveTo>
                        <a:pt x="1023" y="3410"/>
                      </a:moveTo>
                      <a:lnTo>
                        <a:pt x="1023" y="3410"/>
                      </a:lnTo>
                      <a:lnTo>
                        <a:pt x="1193" y="3483"/>
                      </a:lnTo>
                      <a:lnTo>
                        <a:pt x="1388" y="3532"/>
                      </a:lnTo>
                      <a:lnTo>
                        <a:pt x="1583" y="3556"/>
                      </a:lnTo>
                      <a:lnTo>
                        <a:pt x="1778" y="3581"/>
                      </a:lnTo>
                      <a:lnTo>
                        <a:pt x="1778" y="3581"/>
                      </a:lnTo>
                      <a:lnTo>
                        <a:pt x="1973" y="3556"/>
                      </a:lnTo>
                      <a:lnTo>
                        <a:pt x="2143" y="3532"/>
                      </a:lnTo>
                      <a:lnTo>
                        <a:pt x="2314" y="3508"/>
                      </a:lnTo>
                      <a:lnTo>
                        <a:pt x="2484" y="3435"/>
                      </a:lnTo>
                      <a:lnTo>
                        <a:pt x="2630" y="3361"/>
                      </a:lnTo>
                      <a:lnTo>
                        <a:pt x="2776" y="3264"/>
                      </a:lnTo>
                      <a:lnTo>
                        <a:pt x="2923" y="3167"/>
                      </a:lnTo>
                      <a:lnTo>
                        <a:pt x="3044" y="3045"/>
                      </a:lnTo>
                      <a:lnTo>
                        <a:pt x="3166" y="2923"/>
                      </a:lnTo>
                      <a:lnTo>
                        <a:pt x="3264" y="2801"/>
                      </a:lnTo>
                      <a:lnTo>
                        <a:pt x="3361" y="2631"/>
                      </a:lnTo>
                      <a:lnTo>
                        <a:pt x="3434" y="2485"/>
                      </a:lnTo>
                      <a:lnTo>
                        <a:pt x="3483" y="2314"/>
                      </a:lnTo>
                      <a:lnTo>
                        <a:pt x="3531" y="2144"/>
                      </a:lnTo>
                      <a:lnTo>
                        <a:pt x="3556" y="1973"/>
                      </a:lnTo>
                      <a:lnTo>
                        <a:pt x="3580" y="1803"/>
                      </a:lnTo>
                      <a:lnTo>
                        <a:pt x="3580" y="1803"/>
                      </a:lnTo>
                      <a:lnTo>
                        <a:pt x="3556" y="1608"/>
                      </a:lnTo>
                      <a:lnTo>
                        <a:pt x="3531" y="1437"/>
                      </a:lnTo>
                      <a:lnTo>
                        <a:pt x="3483" y="1267"/>
                      </a:lnTo>
                      <a:lnTo>
                        <a:pt x="3434" y="1096"/>
                      </a:lnTo>
                      <a:lnTo>
                        <a:pt x="3361" y="950"/>
                      </a:lnTo>
                      <a:lnTo>
                        <a:pt x="3264" y="804"/>
                      </a:lnTo>
                      <a:lnTo>
                        <a:pt x="3166" y="658"/>
                      </a:lnTo>
                      <a:lnTo>
                        <a:pt x="3044" y="536"/>
                      </a:lnTo>
                      <a:lnTo>
                        <a:pt x="2923" y="414"/>
                      </a:lnTo>
                      <a:lnTo>
                        <a:pt x="2776" y="317"/>
                      </a:lnTo>
                      <a:lnTo>
                        <a:pt x="2630" y="220"/>
                      </a:lnTo>
                      <a:lnTo>
                        <a:pt x="2484" y="147"/>
                      </a:lnTo>
                      <a:lnTo>
                        <a:pt x="2314" y="98"/>
                      </a:lnTo>
                      <a:lnTo>
                        <a:pt x="2143" y="49"/>
                      </a:lnTo>
                      <a:lnTo>
                        <a:pt x="1973" y="25"/>
                      </a:lnTo>
                      <a:lnTo>
                        <a:pt x="1778" y="0"/>
                      </a:lnTo>
                      <a:lnTo>
                        <a:pt x="1778" y="0"/>
                      </a:lnTo>
                      <a:lnTo>
                        <a:pt x="1607" y="25"/>
                      </a:lnTo>
                      <a:lnTo>
                        <a:pt x="1437" y="49"/>
                      </a:lnTo>
                      <a:lnTo>
                        <a:pt x="1266" y="98"/>
                      </a:lnTo>
                      <a:lnTo>
                        <a:pt x="1096" y="147"/>
                      </a:lnTo>
                      <a:lnTo>
                        <a:pt x="925" y="220"/>
                      </a:lnTo>
                      <a:lnTo>
                        <a:pt x="779" y="317"/>
                      </a:lnTo>
                      <a:lnTo>
                        <a:pt x="658" y="414"/>
                      </a:lnTo>
                      <a:lnTo>
                        <a:pt x="536" y="536"/>
                      </a:lnTo>
                      <a:lnTo>
                        <a:pt x="414" y="658"/>
                      </a:lnTo>
                      <a:lnTo>
                        <a:pt x="317" y="804"/>
                      </a:lnTo>
                      <a:lnTo>
                        <a:pt x="219" y="950"/>
                      </a:lnTo>
                      <a:lnTo>
                        <a:pt x="146" y="1096"/>
                      </a:lnTo>
                      <a:lnTo>
                        <a:pt x="73" y="1267"/>
                      </a:lnTo>
                      <a:lnTo>
                        <a:pt x="49" y="1437"/>
                      </a:lnTo>
                      <a:lnTo>
                        <a:pt x="24" y="1608"/>
                      </a:lnTo>
                      <a:lnTo>
                        <a:pt x="0" y="1803"/>
                      </a:lnTo>
                      <a:lnTo>
                        <a:pt x="0" y="1803"/>
                      </a:lnTo>
                      <a:lnTo>
                        <a:pt x="24" y="2071"/>
                      </a:lnTo>
                      <a:lnTo>
                        <a:pt x="97" y="2339"/>
                      </a:lnTo>
                      <a:lnTo>
                        <a:pt x="195" y="2582"/>
                      </a:lnTo>
                      <a:lnTo>
                        <a:pt x="317" y="2801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95" name="Google Shape;1040;p50">
                  <a:extLst>
                    <a:ext uri="{FF2B5EF4-FFF2-40B4-BE49-F238E27FC236}">
                      <a16:creationId xmlns:a16="http://schemas.microsoft.com/office/drawing/2014/main" id="{671EA77E-F400-EC87-8324-A90DB9E09A07}"/>
                    </a:ext>
                  </a:extLst>
                </p:cNvPr>
                <p:cNvSpPr/>
                <p:nvPr/>
              </p:nvSpPr>
              <p:spPr>
                <a:xfrm>
                  <a:off x="5323025" y="4980625"/>
                  <a:ext cx="88925" cy="8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7" h="3557" fill="none" extrusionOk="0">
                      <a:moveTo>
                        <a:pt x="3191" y="2850"/>
                      </a:moveTo>
                      <a:lnTo>
                        <a:pt x="3191" y="2850"/>
                      </a:lnTo>
                      <a:lnTo>
                        <a:pt x="3313" y="2680"/>
                      </a:lnTo>
                      <a:lnTo>
                        <a:pt x="3410" y="2509"/>
                      </a:lnTo>
                      <a:lnTo>
                        <a:pt x="3483" y="2314"/>
                      </a:lnTo>
                      <a:lnTo>
                        <a:pt x="3532" y="2095"/>
                      </a:lnTo>
                      <a:lnTo>
                        <a:pt x="3532" y="2095"/>
                      </a:lnTo>
                      <a:lnTo>
                        <a:pt x="3556" y="1925"/>
                      </a:lnTo>
                      <a:lnTo>
                        <a:pt x="3556" y="1730"/>
                      </a:lnTo>
                      <a:lnTo>
                        <a:pt x="3556" y="1559"/>
                      </a:lnTo>
                      <a:lnTo>
                        <a:pt x="3508" y="1389"/>
                      </a:lnTo>
                      <a:lnTo>
                        <a:pt x="3459" y="1218"/>
                      </a:lnTo>
                      <a:lnTo>
                        <a:pt x="3410" y="1072"/>
                      </a:lnTo>
                      <a:lnTo>
                        <a:pt x="3337" y="902"/>
                      </a:lnTo>
                      <a:lnTo>
                        <a:pt x="3240" y="756"/>
                      </a:lnTo>
                      <a:lnTo>
                        <a:pt x="3142" y="634"/>
                      </a:lnTo>
                      <a:lnTo>
                        <a:pt x="3021" y="512"/>
                      </a:lnTo>
                      <a:lnTo>
                        <a:pt x="2899" y="390"/>
                      </a:lnTo>
                      <a:lnTo>
                        <a:pt x="2753" y="293"/>
                      </a:lnTo>
                      <a:lnTo>
                        <a:pt x="2606" y="196"/>
                      </a:lnTo>
                      <a:lnTo>
                        <a:pt x="2436" y="122"/>
                      </a:lnTo>
                      <a:lnTo>
                        <a:pt x="2266" y="74"/>
                      </a:lnTo>
                      <a:lnTo>
                        <a:pt x="2095" y="25"/>
                      </a:lnTo>
                      <a:lnTo>
                        <a:pt x="2095" y="25"/>
                      </a:lnTo>
                      <a:lnTo>
                        <a:pt x="1925" y="1"/>
                      </a:lnTo>
                      <a:lnTo>
                        <a:pt x="1730" y="1"/>
                      </a:lnTo>
                      <a:lnTo>
                        <a:pt x="1559" y="1"/>
                      </a:lnTo>
                      <a:lnTo>
                        <a:pt x="1389" y="25"/>
                      </a:lnTo>
                      <a:lnTo>
                        <a:pt x="1218" y="74"/>
                      </a:lnTo>
                      <a:lnTo>
                        <a:pt x="1072" y="147"/>
                      </a:lnTo>
                      <a:lnTo>
                        <a:pt x="902" y="220"/>
                      </a:lnTo>
                      <a:lnTo>
                        <a:pt x="756" y="317"/>
                      </a:lnTo>
                      <a:lnTo>
                        <a:pt x="634" y="415"/>
                      </a:lnTo>
                      <a:lnTo>
                        <a:pt x="512" y="537"/>
                      </a:lnTo>
                      <a:lnTo>
                        <a:pt x="390" y="658"/>
                      </a:lnTo>
                      <a:lnTo>
                        <a:pt x="293" y="804"/>
                      </a:lnTo>
                      <a:lnTo>
                        <a:pt x="195" y="951"/>
                      </a:lnTo>
                      <a:lnTo>
                        <a:pt x="122" y="1097"/>
                      </a:lnTo>
                      <a:lnTo>
                        <a:pt x="74" y="1267"/>
                      </a:lnTo>
                      <a:lnTo>
                        <a:pt x="25" y="1462"/>
                      </a:lnTo>
                      <a:lnTo>
                        <a:pt x="25" y="1462"/>
                      </a:lnTo>
                      <a:lnTo>
                        <a:pt x="1" y="1633"/>
                      </a:lnTo>
                      <a:lnTo>
                        <a:pt x="1" y="1803"/>
                      </a:lnTo>
                      <a:lnTo>
                        <a:pt x="1" y="1998"/>
                      </a:lnTo>
                      <a:lnTo>
                        <a:pt x="25" y="2168"/>
                      </a:lnTo>
                      <a:lnTo>
                        <a:pt x="74" y="2339"/>
                      </a:lnTo>
                      <a:lnTo>
                        <a:pt x="147" y="2485"/>
                      </a:lnTo>
                      <a:lnTo>
                        <a:pt x="220" y="2655"/>
                      </a:lnTo>
                      <a:lnTo>
                        <a:pt x="317" y="2777"/>
                      </a:lnTo>
                      <a:lnTo>
                        <a:pt x="415" y="2923"/>
                      </a:lnTo>
                      <a:lnTo>
                        <a:pt x="536" y="3045"/>
                      </a:lnTo>
                      <a:lnTo>
                        <a:pt x="658" y="3167"/>
                      </a:lnTo>
                      <a:lnTo>
                        <a:pt x="804" y="3264"/>
                      </a:lnTo>
                      <a:lnTo>
                        <a:pt x="950" y="3362"/>
                      </a:lnTo>
                      <a:lnTo>
                        <a:pt x="1096" y="3435"/>
                      </a:lnTo>
                      <a:lnTo>
                        <a:pt x="1267" y="3483"/>
                      </a:lnTo>
                      <a:lnTo>
                        <a:pt x="1462" y="3532"/>
                      </a:lnTo>
                      <a:lnTo>
                        <a:pt x="1462" y="3532"/>
                      </a:lnTo>
                      <a:lnTo>
                        <a:pt x="1705" y="3557"/>
                      </a:lnTo>
                      <a:lnTo>
                        <a:pt x="1973" y="3557"/>
                      </a:lnTo>
                      <a:lnTo>
                        <a:pt x="2217" y="3508"/>
                      </a:lnTo>
                      <a:lnTo>
                        <a:pt x="2460" y="3435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96" name="Google Shape;1041;p50">
                  <a:extLst>
                    <a:ext uri="{FF2B5EF4-FFF2-40B4-BE49-F238E27FC236}">
                      <a16:creationId xmlns:a16="http://schemas.microsoft.com/office/drawing/2014/main" id="{7B8EE746-574D-CC93-7C75-376405816DB0}"/>
                    </a:ext>
                  </a:extLst>
                </p:cNvPr>
                <p:cNvSpPr/>
                <p:nvPr/>
              </p:nvSpPr>
              <p:spPr>
                <a:xfrm>
                  <a:off x="5233525" y="5255225"/>
                  <a:ext cx="89525" cy="8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1" h="3581" fill="none" extrusionOk="0">
                      <a:moveTo>
                        <a:pt x="3215" y="707"/>
                      </a:moveTo>
                      <a:lnTo>
                        <a:pt x="3215" y="707"/>
                      </a:lnTo>
                      <a:lnTo>
                        <a:pt x="3093" y="585"/>
                      </a:lnTo>
                      <a:lnTo>
                        <a:pt x="2972" y="464"/>
                      </a:lnTo>
                      <a:lnTo>
                        <a:pt x="2850" y="342"/>
                      </a:lnTo>
                      <a:lnTo>
                        <a:pt x="2679" y="244"/>
                      </a:lnTo>
                      <a:lnTo>
                        <a:pt x="2679" y="244"/>
                      </a:lnTo>
                      <a:lnTo>
                        <a:pt x="2533" y="171"/>
                      </a:lnTo>
                      <a:lnTo>
                        <a:pt x="2363" y="98"/>
                      </a:lnTo>
                      <a:lnTo>
                        <a:pt x="2192" y="50"/>
                      </a:lnTo>
                      <a:lnTo>
                        <a:pt x="2022" y="25"/>
                      </a:lnTo>
                      <a:lnTo>
                        <a:pt x="1851" y="1"/>
                      </a:lnTo>
                      <a:lnTo>
                        <a:pt x="1681" y="25"/>
                      </a:lnTo>
                      <a:lnTo>
                        <a:pt x="1510" y="25"/>
                      </a:lnTo>
                      <a:lnTo>
                        <a:pt x="1340" y="74"/>
                      </a:lnTo>
                      <a:lnTo>
                        <a:pt x="1169" y="123"/>
                      </a:lnTo>
                      <a:lnTo>
                        <a:pt x="1023" y="196"/>
                      </a:lnTo>
                      <a:lnTo>
                        <a:pt x="877" y="269"/>
                      </a:lnTo>
                      <a:lnTo>
                        <a:pt x="731" y="366"/>
                      </a:lnTo>
                      <a:lnTo>
                        <a:pt x="585" y="488"/>
                      </a:lnTo>
                      <a:lnTo>
                        <a:pt x="463" y="610"/>
                      </a:lnTo>
                      <a:lnTo>
                        <a:pt x="341" y="731"/>
                      </a:lnTo>
                      <a:lnTo>
                        <a:pt x="244" y="902"/>
                      </a:lnTo>
                      <a:lnTo>
                        <a:pt x="244" y="902"/>
                      </a:lnTo>
                      <a:lnTo>
                        <a:pt x="171" y="1048"/>
                      </a:lnTo>
                      <a:lnTo>
                        <a:pt x="98" y="1219"/>
                      </a:lnTo>
                      <a:lnTo>
                        <a:pt x="49" y="1389"/>
                      </a:lnTo>
                      <a:lnTo>
                        <a:pt x="25" y="1560"/>
                      </a:lnTo>
                      <a:lnTo>
                        <a:pt x="0" y="1730"/>
                      </a:lnTo>
                      <a:lnTo>
                        <a:pt x="0" y="1900"/>
                      </a:lnTo>
                      <a:lnTo>
                        <a:pt x="25" y="2071"/>
                      </a:lnTo>
                      <a:lnTo>
                        <a:pt x="73" y="2241"/>
                      </a:lnTo>
                      <a:lnTo>
                        <a:pt x="122" y="2412"/>
                      </a:lnTo>
                      <a:lnTo>
                        <a:pt x="195" y="2558"/>
                      </a:lnTo>
                      <a:lnTo>
                        <a:pt x="268" y="2729"/>
                      </a:lnTo>
                      <a:lnTo>
                        <a:pt x="366" y="2850"/>
                      </a:lnTo>
                      <a:lnTo>
                        <a:pt x="463" y="2996"/>
                      </a:lnTo>
                      <a:lnTo>
                        <a:pt x="609" y="3118"/>
                      </a:lnTo>
                      <a:lnTo>
                        <a:pt x="731" y="3240"/>
                      </a:lnTo>
                      <a:lnTo>
                        <a:pt x="901" y="3337"/>
                      </a:lnTo>
                      <a:lnTo>
                        <a:pt x="901" y="3337"/>
                      </a:lnTo>
                      <a:lnTo>
                        <a:pt x="1048" y="3410"/>
                      </a:lnTo>
                      <a:lnTo>
                        <a:pt x="1218" y="3484"/>
                      </a:lnTo>
                      <a:lnTo>
                        <a:pt x="1389" y="3532"/>
                      </a:lnTo>
                      <a:lnTo>
                        <a:pt x="1559" y="3557"/>
                      </a:lnTo>
                      <a:lnTo>
                        <a:pt x="1730" y="3581"/>
                      </a:lnTo>
                      <a:lnTo>
                        <a:pt x="1900" y="3581"/>
                      </a:lnTo>
                      <a:lnTo>
                        <a:pt x="2071" y="3557"/>
                      </a:lnTo>
                      <a:lnTo>
                        <a:pt x="2241" y="3508"/>
                      </a:lnTo>
                      <a:lnTo>
                        <a:pt x="2411" y="3459"/>
                      </a:lnTo>
                      <a:lnTo>
                        <a:pt x="2558" y="3410"/>
                      </a:lnTo>
                      <a:lnTo>
                        <a:pt x="2704" y="3313"/>
                      </a:lnTo>
                      <a:lnTo>
                        <a:pt x="2850" y="3216"/>
                      </a:lnTo>
                      <a:lnTo>
                        <a:pt x="2996" y="3118"/>
                      </a:lnTo>
                      <a:lnTo>
                        <a:pt x="3118" y="2996"/>
                      </a:lnTo>
                      <a:lnTo>
                        <a:pt x="3240" y="2850"/>
                      </a:lnTo>
                      <a:lnTo>
                        <a:pt x="3337" y="2704"/>
                      </a:lnTo>
                      <a:lnTo>
                        <a:pt x="3337" y="2704"/>
                      </a:lnTo>
                      <a:lnTo>
                        <a:pt x="3459" y="2412"/>
                      </a:lnTo>
                      <a:lnTo>
                        <a:pt x="3532" y="2144"/>
                      </a:lnTo>
                      <a:lnTo>
                        <a:pt x="3581" y="1852"/>
                      </a:lnTo>
                      <a:lnTo>
                        <a:pt x="3556" y="1560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97" name="Google Shape;1042;p50">
                  <a:extLst>
                    <a:ext uri="{FF2B5EF4-FFF2-40B4-BE49-F238E27FC236}">
                      <a16:creationId xmlns:a16="http://schemas.microsoft.com/office/drawing/2014/main" id="{D39445D9-037F-5042-79B7-9F5476EC03E5}"/>
                    </a:ext>
                  </a:extLst>
                </p:cNvPr>
                <p:cNvSpPr/>
                <p:nvPr/>
              </p:nvSpPr>
              <p:spPr>
                <a:xfrm>
                  <a:off x="5453325" y="5382475"/>
                  <a:ext cx="88925" cy="8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7" h="3533" fill="none" extrusionOk="0">
                      <a:moveTo>
                        <a:pt x="1389" y="1"/>
                      </a:moveTo>
                      <a:lnTo>
                        <a:pt x="1389" y="1"/>
                      </a:lnTo>
                      <a:lnTo>
                        <a:pt x="1194" y="50"/>
                      </a:lnTo>
                      <a:lnTo>
                        <a:pt x="999" y="147"/>
                      </a:lnTo>
                      <a:lnTo>
                        <a:pt x="804" y="245"/>
                      </a:lnTo>
                      <a:lnTo>
                        <a:pt x="634" y="366"/>
                      </a:lnTo>
                      <a:lnTo>
                        <a:pt x="634" y="366"/>
                      </a:lnTo>
                      <a:lnTo>
                        <a:pt x="488" y="488"/>
                      </a:lnTo>
                      <a:lnTo>
                        <a:pt x="390" y="634"/>
                      </a:lnTo>
                      <a:lnTo>
                        <a:pt x="268" y="780"/>
                      </a:lnTo>
                      <a:lnTo>
                        <a:pt x="195" y="926"/>
                      </a:lnTo>
                      <a:lnTo>
                        <a:pt x="122" y="1073"/>
                      </a:lnTo>
                      <a:lnTo>
                        <a:pt x="74" y="1243"/>
                      </a:lnTo>
                      <a:lnTo>
                        <a:pt x="25" y="1414"/>
                      </a:lnTo>
                      <a:lnTo>
                        <a:pt x="0" y="1584"/>
                      </a:lnTo>
                      <a:lnTo>
                        <a:pt x="0" y="1755"/>
                      </a:lnTo>
                      <a:lnTo>
                        <a:pt x="0" y="1925"/>
                      </a:lnTo>
                      <a:lnTo>
                        <a:pt x="25" y="2096"/>
                      </a:lnTo>
                      <a:lnTo>
                        <a:pt x="74" y="2266"/>
                      </a:lnTo>
                      <a:lnTo>
                        <a:pt x="122" y="2412"/>
                      </a:lnTo>
                      <a:lnTo>
                        <a:pt x="195" y="2583"/>
                      </a:lnTo>
                      <a:lnTo>
                        <a:pt x="293" y="2729"/>
                      </a:lnTo>
                      <a:lnTo>
                        <a:pt x="415" y="2875"/>
                      </a:lnTo>
                      <a:lnTo>
                        <a:pt x="415" y="2875"/>
                      </a:lnTo>
                      <a:lnTo>
                        <a:pt x="536" y="3021"/>
                      </a:lnTo>
                      <a:lnTo>
                        <a:pt x="658" y="3143"/>
                      </a:lnTo>
                      <a:lnTo>
                        <a:pt x="804" y="3240"/>
                      </a:lnTo>
                      <a:lnTo>
                        <a:pt x="950" y="3313"/>
                      </a:lnTo>
                      <a:lnTo>
                        <a:pt x="1121" y="3386"/>
                      </a:lnTo>
                      <a:lnTo>
                        <a:pt x="1267" y="3459"/>
                      </a:lnTo>
                      <a:lnTo>
                        <a:pt x="1437" y="3484"/>
                      </a:lnTo>
                      <a:lnTo>
                        <a:pt x="1608" y="3508"/>
                      </a:lnTo>
                      <a:lnTo>
                        <a:pt x="1778" y="3532"/>
                      </a:lnTo>
                      <a:lnTo>
                        <a:pt x="1949" y="3508"/>
                      </a:lnTo>
                      <a:lnTo>
                        <a:pt x="2119" y="3484"/>
                      </a:lnTo>
                      <a:lnTo>
                        <a:pt x="2290" y="3435"/>
                      </a:lnTo>
                      <a:lnTo>
                        <a:pt x="2460" y="3386"/>
                      </a:lnTo>
                      <a:lnTo>
                        <a:pt x="2606" y="3313"/>
                      </a:lnTo>
                      <a:lnTo>
                        <a:pt x="2777" y="3216"/>
                      </a:lnTo>
                      <a:lnTo>
                        <a:pt x="2923" y="3118"/>
                      </a:lnTo>
                      <a:lnTo>
                        <a:pt x="2923" y="3118"/>
                      </a:lnTo>
                      <a:lnTo>
                        <a:pt x="3045" y="2997"/>
                      </a:lnTo>
                      <a:lnTo>
                        <a:pt x="3167" y="2851"/>
                      </a:lnTo>
                      <a:lnTo>
                        <a:pt x="3264" y="2704"/>
                      </a:lnTo>
                      <a:lnTo>
                        <a:pt x="3361" y="2558"/>
                      </a:lnTo>
                      <a:lnTo>
                        <a:pt x="3435" y="2412"/>
                      </a:lnTo>
                      <a:lnTo>
                        <a:pt x="3483" y="2242"/>
                      </a:lnTo>
                      <a:lnTo>
                        <a:pt x="3532" y="2071"/>
                      </a:lnTo>
                      <a:lnTo>
                        <a:pt x="3556" y="1901"/>
                      </a:lnTo>
                      <a:lnTo>
                        <a:pt x="3556" y="1730"/>
                      </a:lnTo>
                      <a:lnTo>
                        <a:pt x="3556" y="1560"/>
                      </a:lnTo>
                      <a:lnTo>
                        <a:pt x="3532" y="1389"/>
                      </a:lnTo>
                      <a:lnTo>
                        <a:pt x="3483" y="1219"/>
                      </a:lnTo>
                      <a:lnTo>
                        <a:pt x="3410" y="1048"/>
                      </a:lnTo>
                      <a:lnTo>
                        <a:pt x="3337" y="902"/>
                      </a:lnTo>
                      <a:lnTo>
                        <a:pt x="3264" y="756"/>
                      </a:lnTo>
                      <a:lnTo>
                        <a:pt x="3142" y="610"/>
                      </a:lnTo>
                      <a:lnTo>
                        <a:pt x="3142" y="610"/>
                      </a:lnTo>
                      <a:lnTo>
                        <a:pt x="2972" y="415"/>
                      </a:lnTo>
                      <a:lnTo>
                        <a:pt x="2753" y="245"/>
                      </a:lnTo>
                      <a:lnTo>
                        <a:pt x="2533" y="123"/>
                      </a:lnTo>
                      <a:lnTo>
                        <a:pt x="2314" y="50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98" name="Google Shape;1043;p50">
                  <a:extLst>
                    <a:ext uri="{FF2B5EF4-FFF2-40B4-BE49-F238E27FC236}">
                      <a16:creationId xmlns:a16="http://schemas.microsoft.com/office/drawing/2014/main" id="{0A203E2C-34D0-E165-ED08-2A3145DEEC80}"/>
                    </a:ext>
                  </a:extLst>
                </p:cNvPr>
                <p:cNvSpPr/>
                <p:nvPr/>
              </p:nvSpPr>
              <p:spPr>
                <a:xfrm>
                  <a:off x="5682875" y="5188875"/>
                  <a:ext cx="88925" cy="8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7" h="3581" fill="none" extrusionOk="0">
                      <a:moveTo>
                        <a:pt x="0" y="2022"/>
                      </a:moveTo>
                      <a:lnTo>
                        <a:pt x="0" y="2022"/>
                      </a:lnTo>
                      <a:lnTo>
                        <a:pt x="25" y="2216"/>
                      </a:lnTo>
                      <a:lnTo>
                        <a:pt x="98" y="2411"/>
                      </a:lnTo>
                      <a:lnTo>
                        <a:pt x="98" y="2411"/>
                      </a:lnTo>
                      <a:lnTo>
                        <a:pt x="171" y="2557"/>
                      </a:lnTo>
                      <a:lnTo>
                        <a:pt x="244" y="2728"/>
                      </a:lnTo>
                      <a:lnTo>
                        <a:pt x="341" y="2874"/>
                      </a:lnTo>
                      <a:lnTo>
                        <a:pt x="463" y="2996"/>
                      </a:lnTo>
                      <a:lnTo>
                        <a:pt x="585" y="3118"/>
                      </a:lnTo>
                      <a:lnTo>
                        <a:pt x="707" y="3239"/>
                      </a:lnTo>
                      <a:lnTo>
                        <a:pt x="853" y="3337"/>
                      </a:lnTo>
                      <a:lnTo>
                        <a:pt x="999" y="3410"/>
                      </a:lnTo>
                      <a:lnTo>
                        <a:pt x="1169" y="3483"/>
                      </a:lnTo>
                      <a:lnTo>
                        <a:pt x="1340" y="3532"/>
                      </a:lnTo>
                      <a:lnTo>
                        <a:pt x="1510" y="3556"/>
                      </a:lnTo>
                      <a:lnTo>
                        <a:pt x="1681" y="3580"/>
                      </a:lnTo>
                      <a:lnTo>
                        <a:pt x="1851" y="3580"/>
                      </a:lnTo>
                      <a:lnTo>
                        <a:pt x="2022" y="3556"/>
                      </a:lnTo>
                      <a:lnTo>
                        <a:pt x="2192" y="3532"/>
                      </a:lnTo>
                      <a:lnTo>
                        <a:pt x="2363" y="3459"/>
                      </a:lnTo>
                      <a:lnTo>
                        <a:pt x="2363" y="3459"/>
                      </a:lnTo>
                      <a:lnTo>
                        <a:pt x="2533" y="3410"/>
                      </a:lnTo>
                      <a:lnTo>
                        <a:pt x="2704" y="3312"/>
                      </a:lnTo>
                      <a:lnTo>
                        <a:pt x="2850" y="3215"/>
                      </a:lnTo>
                      <a:lnTo>
                        <a:pt x="2972" y="3093"/>
                      </a:lnTo>
                      <a:lnTo>
                        <a:pt x="3093" y="2971"/>
                      </a:lnTo>
                      <a:lnTo>
                        <a:pt x="3215" y="2850"/>
                      </a:lnTo>
                      <a:lnTo>
                        <a:pt x="3288" y="2704"/>
                      </a:lnTo>
                      <a:lnTo>
                        <a:pt x="3386" y="2557"/>
                      </a:lnTo>
                      <a:lnTo>
                        <a:pt x="3434" y="2387"/>
                      </a:lnTo>
                      <a:lnTo>
                        <a:pt x="3483" y="2216"/>
                      </a:lnTo>
                      <a:lnTo>
                        <a:pt x="3532" y="2070"/>
                      </a:lnTo>
                      <a:lnTo>
                        <a:pt x="3556" y="1875"/>
                      </a:lnTo>
                      <a:lnTo>
                        <a:pt x="3556" y="1705"/>
                      </a:lnTo>
                      <a:lnTo>
                        <a:pt x="3532" y="1534"/>
                      </a:lnTo>
                      <a:lnTo>
                        <a:pt x="3507" y="1364"/>
                      </a:lnTo>
                      <a:lnTo>
                        <a:pt x="3434" y="1194"/>
                      </a:lnTo>
                      <a:lnTo>
                        <a:pt x="3434" y="1194"/>
                      </a:lnTo>
                      <a:lnTo>
                        <a:pt x="3361" y="1023"/>
                      </a:lnTo>
                      <a:lnTo>
                        <a:pt x="3288" y="853"/>
                      </a:lnTo>
                      <a:lnTo>
                        <a:pt x="3191" y="706"/>
                      </a:lnTo>
                      <a:lnTo>
                        <a:pt x="3069" y="585"/>
                      </a:lnTo>
                      <a:lnTo>
                        <a:pt x="2947" y="463"/>
                      </a:lnTo>
                      <a:lnTo>
                        <a:pt x="2825" y="341"/>
                      </a:lnTo>
                      <a:lnTo>
                        <a:pt x="2679" y="268"/>
                      </a:lnTo>
                      <a:lnTo>
                        <a:pt x="2533" y="171"/>
                      </a:lnTo>
                      <a:lnTo>
                        <a:pt x="2363" y="122"/>
                      </a:lnTo>
                      <a:lnTo>
                        <a:pt x="2192" y="73"/>
                      </a:lnTo>
                      <a:lnTo>
                        <a:pt x="2022" y="24"/>
                      </a:lnTo>
                      <a:lnTo>
                        <a:pt x="1851" y="24"/>
                      </a:lnTo>
                      <a:lnTo>
                        <a:pt x="1681" y="0"/>
                      </a:lnTo>
                      <a:lnTo>
                        <a:pt x="1510" y="24"/>
                      </a:lnTo>
                      <a:lnTo>
                        <a:pt x="1340" y="73"/>
                      </a:lnTo>
                      <a:lnTo>
                        <a:pt x="1169" y="122"/>
                      </a:lnTo>
                      <a:lnTo>
                        <a:pt x="1169" y="122"/>
                      </a:lnTo>
                      <a:lnTo>
                        <a:pt x="974" y="195"/>
                      </a:lnTo>
                      <a:lnTo>
                        <a:pt x="804" y="292"/>
                      </a:lnTo>
                      <a:lnTo>
                        <a:pt x="658" y="390"/>
                      </a:lnTo>
                      <a:lnTo>
                        <a:pt x="512" y="512"/>
                      </a:lnTo>
                      <a:lnTo>
                        <a:pt x="390" y="658"/>
                      </a:lnTo>
                      <a:lnTo>
                        <a:pt x="293" y="804"/>
                      </a:lnTo>
                      <a:lnTo>
                        <a:pt x="195" y="950"/>
                      </a:lnTo>
                      <a:lnTo>
                        <a:pt x="122" y="1120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99" name="Google Shape;1044;p50">
                  <a:extLst>
                    <a:ext uri="{FF2B5EF4-FFF2-40B4-BE49-F238E27FC236}">
                      <a16:creationId xmlns:a16="http://schemas.microsoft.com/office/drawing/2014/main" id="{6075B515-D9DB-C3EF-C2D9-D015CEE81BC4}"/>
                    </a:ext>
                  </a:extLst>
                </p:cNvPr>
                <p:cNvSpPr/>
                <p:nvPr/>
              </p:nvSpPr>
              <p:spPr>
                <a:xfrm>
                  <a:off x="5411925" y="5110925"/>
                  <a:ext cx="188775" cy="18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51" h="7576" fill="none" extrusionOk="0">
                      <a:moveTo>
                        <a:pt x="0" y="3776"/>
                      </a:moveTo>
                      <a:lnTo>
                        <a:pt x="0" y="3776"/>
                      </a:lnTo>
                      <a:lnTo>
                        <a:pt x="25" y="3410"/>
                      </a:lnTo>
                      <a:lnTo>
                        <a:pt x="73" y="3021"/>
                      </a:lnTo>
                      <a:lnTo>
                        <a:pt x="171" y="2655"/>
                      </a:lnTo>
                      <a:lnTo>
                        <a:pt x="293" y="2314"/>
                      </a:lnTo>
                      <a:lnTo>
                        <a:pt x="463" y="1973"/>
                      </a:lnTo>
                      <a:lnTo>
                        <a:pt x="658" y="1681"/>
                      </a:lnTo>
                      <a:lnTo>
                        <a:pt x="877" y="1389"/>
                      </a:lnTo>
                      <a:lnTo>
                        <a:pt x="1121" y="1121"/>
                      </a:lnTo>
                      <a:lnTo>
                        <a:pt x="1389" y="877"/>
                      </a:lnTo>
                      <a:lnTo>
                        <a:pt x="1656" y="658"/>
                      </a:lnTo>
                      <a:lnTo>
                        <a:pt x="1973" y="463"/>
                      </a:lnTo>
                      <a:lnTo>
                        <a:pt x="2314" y="293"/>
                      </a:lnTo>
                      <a:lnTo>
                        <a:pt x="2655" y="171"/>
                      </a:lnTo>
                      <a:lnTo>
                        <a:pt x="3020" y="74"/>
                      </a:lnTo>
                      <a:lnTo>
                        <a:pt x="3386" y="25"/>
                      </a:lnTo>
                      <a:lnTo>
                        <a:pt x="3775" y="1"/>
                      </a:lnTo>
                      <a:lnTo>
                        <a:pt x="3775" y="1"/>
                      </a:lnTo>
                      <a:lnTo>
                        <a:pt x="4165" y="25"/>
                      </a:lnTo>
                      <a:lnTo>
                        <a:pt x="4555" y="74"/>
                      </a:lnTo>
                      <a:lnTo>
                        <a:pt x="4896" y="171"/>
                      </a:lnTo>
                      <a:lnTo>
                        <a:pt x="5261" y="293"/>
                      </a:lnTo>
                      <a:lnTo>
                        <a:pt x="5578" y="463"/>
                      </a:lnTo>
                      <a:lnTo>
                        <a:pt x="5894" y="658"/>
                      </a:lnTo>
                      <a:lnTo>
                        <a:pt x="6186" y="877"/>
                      </a:lnTo>
                      <a:lnTo>
                        <a:pt x="6454" y="1121"/>
                      </a:lnTo>
                      <a:lnTo>
                        <a:pt x="6698" y="1389"/>
                      </a:lnTo>
                      <a:lnTo>
                        <a:pt x="6917" y="1681"/>
                      </a:lnTo>
                      <a:lnTo>
                        <a:pt x="7112" y="1973"/>
                      </a:lnTo>
                      <a:lnTo>
                        <a:pt x="7258" y="2314"/>
                      </a:lnTo>
                      <a:lnTo>
                        <a:pt x="7404" y="2655"/>
                      </a:lnTo>
                      <a:lnTo>
                        <a:pt x="7477" y="3021"/>
                      </a:lnTo>
                      <a:lnTo>
                        <a:pt x="7550" y="3410"/>
                      </a:lnTo>
                      <a:lnTo>
                        <a:pt x="7550" y="3776"/>
                      </a:lnTo>
                      <a:lnTo>
                        <a:pt x="7550" y="3776"/>
                      </a:lnTo>
                      <a:lnTo>
                        <a:pt x="7550" y="4165"/>
                      </a:lnTo>
                      <a:lnTo>
                        <a:pt x="7477" y="4555"/>
                      </a:lnTo>
                      <a:lnTo>
                        <a:pt x="7404" y="4920"/>
                      </a:lnTo>
                      <a:lnTo>
                        <a:pt x="7258" y="5261"/>
                      </a:lnTo>
                      <a:lnTo>
                        <a:pt x="7112" y="5578"/>
                      </a:lnTo>
                      <a:lnTo>
                        <a:pt x="6917" y="5895"/>
                      </a:lnTo>
                      <a:lnTo>
                        <a:pt x="6698" y="6187"/>
                      </a:lnTo>
                      <a:lnTo>
                        <a:pt x="6454" y="6455"/>
                      </a:lnTo>
                      <a:lnTo>
                        <a:pt x="6186" y="6698"/>
                      </a:lnTo>
                      <a:lnTo>
                        <a:pt x="5894" y="6917"/>
                      </a:lnTo>
                      <a:lnTo>
                        <a:pt x="5578" y="7112"/>
                      </a:lnTo>
                      <a:lnTo>
                        <a:pt x="5261" y="7258"/>
                      </a:lnTo>
                      <a:lnTo>
                        <a:pt x="4896" y="7405"/>
                      </a:lnTo>
                      <a:lnTo>
                        <a:pt x="4555" y="7478"/>
                      </a:lnTo>
                      <a:lnTo>
                        <a:pt x="4165" y="7551"/>
                      </a:lnTo>
                      <a:lnTo>
                        <a:pt x="3775" y="7575"/>
                      </a:lnTo>
                      <a:lnTo>
                        <a:pt x="3775" y="7575"/>
                      </a:lnTo>
                      <a:lnTo>
                        <a:pt x="3386" y="7551"/>
                      </a:lnTo>
                      <a:lnTo>
                        <a:pt x="3020" y="7478"/>
                      </a:lnTo>
                      <a:lnTo>
                        <a:pt x="2655" y="7405"/>
                      </a:lnTo>
                      <a:lnTo>
                        <a:pt x="2314" y="7258"/>
                      </a:lnTo>
                      <a:lnTo>
                        <a:pt x="1973" y="7112"/>
                      </a:lnTo>
                      <a:lnTo>
                        <a:pt x="1656" y="6917"/>
                      </a:lnTo>
                      <a:lnTo>
                        <a:pt x="1389" y="6698"/>
                      </a:lnTo>
                      <a:lnTo>
                        <a:pt x="1121" y="6455"/>
                      </a:lnTo>
                      <a:lnTo>
                        <a:pt x="877" y="6187"/>
                      </a:lnTo>
                      <a:lnTo>
                        <a:pt x="658" y="5895"/>
                      </a:lnTo>
                      <a:lnTo>
                        <a:pt x="463" y="5578"/>
                      </a:lnTo>
                      <a:lnTo>
                        <a:pt x="293" y="5261"/>
                      </a:lnTo>
                      <a:lnTo>
                        <a:pt x="171" y="4920"/>
                      </a:lnTo>
                      <a:lnTo>
                        <a:pt x="73" y="4555"/>
                      </a:lnTo>
                      <a:lnTo>
                        <a:pt x="25" y="4165"/>
                      </a:lnTo>
                      <a:lnTo>
                        <a:pt x="0" y="3776"/>
                      </a:lnTo>
                      <a:lnTo>
                        <a:pt x="0" y="3776"/>
                      </a:lnTo>
                      <a:close/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100" name="Google Shape;1045;p50">
                  <a:extLst>
                    <a:ext uri="{FF2B5EF4-FFF2-40B4-BE49-F238E27FC236}">
                      <a16:creationId xmlns:a16="http://schemas.microsoft.com/office/drawing/2014/main" id="{9EE8E42C-6477-A42F-B4F0-48364CF3E57B}"/>
                    </a:ext>
                  </a:extLst>
                </p:cNvPr>
                <p:cNvSpPr/>
                <p:nvPr/>
              </p:nvSpPr>
              <p:spPr>
                <a:xfrm>
                  <a:off x="5367475" y="5025075"/>
                  <a:ext cx="81600" cy="10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4" h="4239" fill="none" extrusionOk="0">
                      <a:moveTo>
                        <a:pt x="0" y="1"/>
                      </a:moveTo>
                      <a:lnTo>
                        <a:pt x="3264" y="4238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101" name="Google Shape;1046;p50">
                  <a:extLst>
                    <a:ext uri="{FF2B5EF4-FFF2-40B4-BE49-F238E27FC236}">
                      <a16:creationId xmlns:a16="http://schemas.microsoft.com/office/drawing/2014/main" id="{3BDF0869-6D0C-BE06-E1CA-C98EB4AB4696}"/>
                    </a:ext>
                  </a:extLst>
                </p:cNvPr>
                <p:cNvSpPr/>
                <p:nvPr/>
              </p:nvSpPr>
              <p:spPr>
                <a:xfrm>
                  <a:off x="5567800" y="4999500"/>
                  <a:ext cx="115100" cy="13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4" h="5359" fill="none" extrusionOk="0">
                      <a:moveTo>
                        <a:pt x="0" y="5359"/>
                      </a:moveTo>
                      <a:lnTo>
                        <a:pt x="4603" y="1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102" name="Google Shape;1047;p50">
                  <a:extLst>
                    <a:ext uri="{FF2B5EF4-FFF2-40B4-BE49-F238E27FC236}">
                      <a16:creationId xmlns:a16="http://schemas.microsoft.com/office/drawing/2014/main" id="{14B571C7-E14B-479C-E0CB-BBF3B3E89F45}"/>
                    </a:ext>
                  </a:extLst>
                </p:cNvPr>
                <p:cNvSpPr/>
                <p:nvPr/>
              </p:nvSpPr>
              <p:spPr>
                <a:xfrm>
                  <a:off x="5600075" y="5217475"/>
                  <a:ext cx="127275" cy="1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91" h="659" fill="none" extrusionOk="0">
                      <a:moveTo>
                        <a:pt x="5090" y="658"/>
                      </a:moveTo>
                      <a:lnTo>
                        <a:pt x="0" y="1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103" name="Google Shape;1048;p50">
                  <a:extLst>
                    <a:ext uri="{FF2B5EF4-FFF2-40B4-BE49-F238E27FC236}">
                      <a16:creationId xmlns:a16="http://schemas.microsoft.com/office/drawing/2014/main" id="{9F83C214-8576-AE9A-5CFF-20B7F34DFD3F}"/>
                    </a:ext>
                  </a:extLst>
                </p:cNvPr>
                <p:cNvSpPr/>
                <p:nvPr/>
              </p:nvSpPr>
              <p:spPr>
                <a:xfrm>
                  <a:off x="5497775" y="5299675"/>
                  <a:ext cx="4900" cy="12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" h="5067" fill="none" extrusionOk="0">
                      <a:moveTo>
                        <a:pt x="0" y="5067"/>
                      </a:moveTo>
                      <a:lnTo>
                        <a:pt x="195" y="1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104" name="Google Shape;1049;p50">
                  <a:extLst>
                    <a:ext uri="{FF2B5EF4-FFF2-40B4-BE49-F238E27FC236}">
                      <a16:creationId xmlns:a16="http://schemas.microsoft.com/office/drawing/2014/main" id="{FAC98BE4-F033-8B72-1EBF-720FCD69C525}"/>
                    </a:ext>
                  </a:extLst>
                </p:cNvPr>
                <p:cNvSpPr/>
                <p:nvPr/>
              </p:nvSpPr>
              <p:spPr>
                <a:xfrm>
                  <a:off x="5277975" y="5241825"/>
                  <a:ext cx="141275" cy="5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1" h="2340" fill="none" extrusionOk="0">
                      <a:moveTo>
                        <a:pt x="0" y="2339"/>
                      </a:moveTo>
                      <a:lnTo>
                        <a:pt x="5651" y="1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</p:grpSp>
          <p:sp>
            <p:nvSpPr>
              <p:cNvPr id="92" name="타원 91">
                <a:extLst>
                  <a:ext uri="{FF2B5EF4-FFF2-40B4-BE49-F238E27FC236}">
                    <a16:creationId xmlns:a16="http://schemas.microsoft.com/office/drawing/2014/main" id="{7A77A089-E946-1386-1E30-E7A9DF0D1BCB}"/>
                  </a:ext>
                </a:extLst>
              </p:cNvPr>
              <p:cNvSpPr/>
              <p:nvPr/>
            </p:nvSpPr>
            <p:spPr>
              <a:xfrm>
                <a:off x="7175019" y="3673800"/>
                <a:ext cx="688614" cy="688614"/>
              </a:xfrm>
              <a:prstGeom prst="ellipse">
                <a:avLst/>
              </a:prstGeom>
              <a:grpFill/>
              <a:ln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400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93" name="그림 92">
                <a:extLst>
                  <a:ext uri="{FF2B5EF4-FFF2-40B4-BE49-F238E27FC236}">
                    <a16:creationId xmlns:a16="http://schemas.microsoft.com/office/drawing/2014/main" id="{15C80D13-39D1-F3BF-C64B-77D9170F7B7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biLevel thresh="50000"/>
              </a:blip>
              <a:stretch>
                <a:fillRect/>
              </a:stretch>
            </p:blipFill>
            <p:spPr>
              <a:xfrm>
                <a:off x="7301805" y="3762321"/>
                <a:ext cx="476445" cy="480019"/>
              </a:xfrm>
              <a:prstGeom prst="rect">
                <a:avLst/>
              </a:prstGeom>
              <a:grpFill/>
              <a:ln>
                <a:solidFill>
                  <a:srgbClr val="2DA1AE"/>
                </a:solidFill>
              </a:ln>
            </p:spPr>
          </p:pic>
        </p:grpSp>
      </p:grpSp>
      <p:grpSp>
        <p:nvGrpSpPr>
          <p:cNvPr id="162" name="그룹 161">
            <a:extLst>
              <a:ext uri="{FF2B5EF4-FFF2-40B4-BE49-F238E27FC236}">
                <a16:creationId xmlns:a16="http://schemas.microsoft.com/office/drawing/2014/main" id="{DF442DF7-DE5A-3A27-1A96-9EF94E31A05C}"/>
              </a:ext>
            </a:extLst>
          </p:cNvPr>
          <p:cNvGrpSpPr/>
          <p:nvPr/>
        </p:nvGrpSpPr>
        <p:grpSpPr>
          <a:xfrm>
            <a:off x="639434" y="5342920"/>
            <a:ext cx="2696312" cy="222777"/>
            <a:chOff x="674690" y="6886548"/>
            <a:chExt cx="2696312" cy="22277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E23B92D-EC96-CD8D-B344-852A98B5B6A6}"/>
                </a:ext>
              </a:extLst>
            </p:cNvPr>
            <p:cNvSpPr txBox="1"/>
            <p:nvPr/>
          </p:nvSpPr>
          <p:spPr>
            <a:xfrm>
              <a:off x="993214" y="6924659"/>
              <a:ext cx="237778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200" dirty="0" err="1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고정밀</a:t>
              </a:r>
              <a:r>
                <a:rPr lang="ko-KR" altLang="en-US" sz="12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 센서로 가장자리 청소</a:t>
              </a:r>
              <a:endParaRPr lang="en-US" altLang="ko-KR" sz="12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D9CDAD17-969D-F464-921D-42FD18E64872}"/>
                </a:ext>
              </a:extLst>
            </p:cNvPr>
            <p:cNvGrpSpPr/>
            <p:nvPr/>
          </p:nvGrpSpPr>
          <p:grpSpPr>
            <a:xfrm>
              <a:off x="674690" y="6886548"/>
              <a:ext cx="216000" cy="216000"/>
              <a:chOff x="4353386" y="4933800"/>
              <a:chExt cx="688614" cy="688614"/>
            </a:xfrm>
            <a:solidFill>
              <a:srgbClr val="2DA1AE"/>
            </a:solidFill>
          </p:grpSpPr>
          <p:sp>
            <p:nvSpPr>
              <p:cNvPr id="112" name="타원 111">
                <a:extLst>
                  <a:ext uri="{FF2B5EF4-FFF2-40B4-BE49-F238E27FC236}">
                    <a16:creationId xmlns:a16="http://schemas.microsoft.com/office/drawing/2014/main" id="{48BDCD30-8FD1-8EA8-29A7-E89A7C610B74}"/>
                  </a:ext>
                </a:extLst>
              </p:cNvPr>
              <p:cNvSpPr/>
              <p:nvPr/>
            </p:nvSpPr>
            <p:spPr>
              <a:xfrm>
                <a:off x="4353386" y="4933800"/>
                <a:ext cx="688614" cy="688614"/>
              </a:xfrm>
              <a:prstGeom prst="ellipse">
                <a:avLst/>
              </a:prstGeom>
              <a:grpFill/>
              <a:ln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400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113" name="그림 112">
                <a:extLst>
                  <a:ext uri="{FF2B5EF4-FFF2-40B4-BE49-F238E27FC236}">
                    <a16:creationId xmlns:a16="http://schemas.microsoft.com/office/drawing/2014/main" id="{EE33EDD4-85B6-BB4B-89C7-B5AA0F184A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biLevel thresh="50000"/>
              </a:blip>
              <a:stretch>
                <a:fillRect/>
              </a:stretch>
            </p:blipFill>
            <p:spPr>
              <a:xfrm>
                <a:off x="4464651" y="5056885"/>
                <a:ext cx="464534" cy="452623"/>
              </a:xfrm>
              <a:prstGeom prst="rect">
                <a:avLst/>
              </a:prstGeom>
              <a:grpFill/>
              <a:ln>
                <a:solidFill>
                  <a:srgbClr val="2DA1AE"/>
                </a:solidFill>
              </a:ln>
            </p:spPr>
          </p:pic>
        </p:grpSp>
      </p:grpSp>
      <p:grpSp>
        <p:nvGrpSpPr>
          <p:cNvPr id="157" name="그룹 156">
            <a:extLst>
              <a:ext uri="{FF2B5EF4-FFF2-40B4-BE49-F238E27FC236}">
                <a16:creationId xmlns:a16="http://schemas.microsoft.com/office/drawing/2014/main" id="{31FD31DD-EB8A-56D1-8F9A-AD6B2FA6ECA2}"/>
              </a:ext>
            </a:extLst>
          </p:cNvPr>
          <p:cNvGrpSpPr/>
          <p:nvPr/>
        </p:nvGrpSpPr>
        <p:grpSpPr>
          <a:xfrm>
            <a:off x="632771" y="2407095"/>
            <a:ext cx="3412269" cy="1494099"/>
            <a:chOff x="593538" y="1842057"/>
            <a:chExt cx="3412269" cy="1494099"/>
          </a:xfrm>
        </p:grpSpPr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9E237DD9-0748-21B5-154C-5A4D4BAF46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93538" y="1842057"/>
              <a:ext cx="217559" cy="206255"/>
              <a:chOff x="1468407" y="4844084"/>
              <a:chExt cx="189669" cy="179814"/>
            </a:xfrm>
          </p:grpSpPr>
          <p:sp>
            <p:nvSpPr>
              <p:cNvPr id="79" name="Freeform 390">
                <a:extLst>
                  <a:ext uri="{FF2B5EF4-FFF2-40B4-BE49-F238E27FC236}">
                    <a16:creationId xmlns:a16="http://schemas.microsoft.com/office/drawing/2014/main" id="{47724A3D-2D3F-E48A-BA83-FD6AA6E9735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97108" y="4844084"/>
                <a:ext cx="160968" cy="122400"/>
              </a:xfrm>
              <a:custGeom>
                <a:avLst/>
                <a:gdLst>
                  <a:gd name="T0" fmla="*/ 0 w 1202"/>
                  <a:gd name="T1" fmla="*/ 481 h 914"/>
                  <a:gd name="T2" fmla="*/ 330 w 1202"/>
                  <a:gd name="T3" fmla="*/ 481 h 914"/>
                  <a:gd name="T4" fmla="*/ 448 w 1202"/>
                  <a:gd name="T5" fmla="*/ 656 h 914"/>
                  <a:gd name="T6" fmla="*/ 882 w 1202"/>
                  <a:gd name="T7" fmla="*/ 0 h 914"/>
                  <a:gd name="T8" fmla="*/ 1202 w 1202"/>
                  <a:gd name="T9" fmla="*/ 0 h 914"/>
                  <a:gd name="T10" fmla="*/ 622 w 1202"/>
                  <a:gd name="T11" fmla="*/ 914 h 914"/>
                  <a:gd name="T12" fmla="*/ 274 w 1202"/>
                  <a:gd name="T13" fmla="*/ 914 h 914"/>
                  <a:gd name="T14" fmla="*/ 0 w 1202"/>
                  <a:gd name="T15" fmla="*/ 481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2" h="914">
                    <a:moveTo>
                      <a:pt x="0" y="481"/>
                    </a:moveTo>
                    <a:lnTo>
                      <a:pt x="330" y="481"/>
                    </a:lnTo>
                    <a:lnTo>
                      <a:pt x="448" y="656"/>
                    </a:lnTo>
                    <a:lnTo>
                      <a:pt x="882" y="0"/>
                    </a:lnTo>
                    <a:lnTo>
                      <a:pt x="1202" y="0"/>
                    </a:lnTo>
                    <a:lnTo>
                      <a:pt x="622" y="914"/>
                    </a:lnTo>
                    <a:lnTo>
                      <a:pt x="274" y="914"/>
                    </a:lnTo>
                    <a:lnTo>
                      <a:pt x="0" y="481"/>
                    </a:lnTo>
                    <a:close/>
                  </a:path>
                </a:pathLst>
              </a:custGeom>
              <a:solidFill>
                <a:srgbClr val="2F9CB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80" name="자유형: 도형 79">
                <a:extLst>
                  <a:ext uri="{FF2B5EF4-FFF2-40B4-BE49-F238E27FC236}">
                    <a16:creationId xmlns:a16="http://schemas.microsoft.com/office/drawing/2014/main" id="{4B99A93C-7A74-5F25-FF4C-12011295BCF0}"/>
                  </a:ext>
                </a:extLst>
              </p:cNvPr>
              <p:cNvSpPr/>
              <p:nvPr/>
            </p:nvSpPr>
            <p:spPr>
              <a:xfrm>
                <a:off x="1468407" y="4844084"/>
                <a:ext cx="179599" cy="179814"/>
              </a:xfrm>
              <a:custGeom>
                <a:avLst/>
                <a:gdLst>
                  <a:gd name="connsiteX0" fmla="*/ 178122 w 356390"/>
                  <a:gd name="connsiteY0" fmla="*/ 356818 h 356817"/>
                  <a:gd name="connsiteX1" fmla="*/ 17732 w 356390"/>
                  <a:gd name="connsiteY1" fmla="*/ 256746 h 356817"/>
                  <a:gd name="connsiteX2" fmla="*/ 40590 w 356390"/>
                  <a:gd name="connsiteY2" fmla="*/ 64509 h 356817"/>
                  <a:gd name="connsiteX3" fmla="*/ 222616 w 356390"/>
                  <a:gd name="connsiteY3" fmla="*/ 5611 h 356817"/>
                  <a:gd name="connsiteX4" fmla="*/ 232477 w 356390"/>
                  <a:gd name="connsiteY4" fmla="*/ 22334 h 356817"/>
                  <a:gd name="connsiteX5" fmla="*/ 215754 w 356390"/>
                  <a:gd name="connsiteY5" fmla="*/ 32195 h 356817"/>
                  <a:gd name="connsiteX6" fmla="*/ 61718 w 356390"/>
                  <a:gd name="connsiteY6" fmla="*/ 82042 h 356817"/>
                  <a:gd name="connsiteX7" fmla="*/ 42388 w 356390"/>
                  <a:gd name="connsiteY7" fmla="*/ 244690 h 356817"/>
                  <a:gd name="connsiteX8" fmla="*/ 182211 w 356390"/>
                  <a:gd name="connsiteY8" fmla="*/ 329328 h 356817"/>
                  <a:gd name="connsiteX9" fmla="*/ 316004 w 356390"/>
                  <a:gd name="connsiteY9" fmla="*/ 239666 h 356817"/>
                  <a:gd name="connsiteX10" fmla="*/ 324183 w 356390"/>
                  <a:gd name="connsiteY10" fmla="*/ 140631 h 356817"/>
                  <a:gd name="connsiteX11" fmla="*/ 334044 w 356390"/>
                  <a:gd name="connsiteY11" fmla="*/ 123908 h 356817"/>
                  <a:gd name="connsiteX12" fmla="*/ 350767 w 356390"/>
                  <a:gd name="connsiteY12" fmla="*/ 133769 h 356817"/>
                  <a:gd name="connsiteX13" fmla="*/ 341112 w 356390"/>
                  <a:gd name="connsiteY13" fmla="*/ 250776 h 356817"/>
                  <a:gd name="connsiteX14" fmla="*/ 182966 w 356390"/>
                  <a:gd name="connsiteY14" fmla="*/ 356763 h 356817"/>
                  <a:gd name="connsiteX15" fmla="*/ 178122 w 356390"/>
                  <a:gd name="connsiteY15" fmla="*/ 356818 h 356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56390" h="356817">
                    <a:moveTo>
                      <a:pt x="178122" y="356818"/>
                    </a:moveTo>
                    <a:cubicBezTo>
                      <a:pt x="110268" y="356825"/>
                      <a:pt x="47699" y="317943"/>
                      <a:pt x="17732" y="256746"/>
                    </a:cubicBezTo>
                    <a:cubicBezTo>
                      <a:pt x="-12592" y="194801"/>
                      <a:pt x="-3411" y="117547"/>
                      <a:pt x="40590" y="64509"/>
                    </a:cubicBezTo>
                    <a:cubicBezTo>
                      <a:pt x="84542" y="11526"/>
                      <a:pt x="155998" y="-11593"/>
                      <a:pt x="222616" y="5611"/>
                    </a:cubicBezTo>
                    <a:cubicBezTo>
                      <a:pt x="229952" y="7505"/>
                      <a:pt x="234364" y="14992"/>
                      <a:pt x="232477" y="22334"/>
                    </a:cubicBezTo>
                    <a:cubicBezTo>
                      <a:pt x="230583" y="29677"/>
                      <a:pt x="223090" y="34082"/>
                      <a:pt x="215754" y="32195"/>
                    </a:cubicBezTo>
                    <a:cubicBezTo>
                      <a:pt x="159402" y="17640"/>
                      <a:pt x="98918" y="37198"/>
                      <a:pt x="61718" y="82042"/>
                    </a:cubicBezTo>
                    <a:cubicBezTo>
                      <a:pt x="24498" y="126914"/>
                      <a:pt x="16730" y="192276"/>
                      <a:pt x="42388" y="244690"/>
                    </a:cubicBezTo>
                    <a:cubicBezTo>
                      <a:pt x="67949" y="296897"/>
                      <a:pt x="124336" y="330906"/>
                      <a:pt x="182211" y="329328"/>
                    </a:cubicBezTo>
                    <a:cubicBezTo>
                      <a:pt x="240080" y="327749"/>
                      <a:pt x="292597" y="292553"/>
                      <a:pt x="316004" y="239666"/>
                    </a:cubicBezTo>
                    <a:cubicBezTo>
                      <a:pt x="329748" y="208608"/>
                      <a:pt x="332658" y="173439"/>
                      <a:pt x="324183" y="140631"/>
                    </a:cubicBezTo>
                    <a:cubicBezTo>
                      <a:pt x="322289" y="133296"/>
                      <a:pt x="326702" y="125809"/>
                      <a:pt x="334044" y="123908"/>
                    </a:cubicBezTo>
                    <a:cubicBezTo>
                      <a:pt x="341366" y="122007"/>
                      <a:pt x="348867" y="126427"/>
                      <a:pt x="350767" y="133769"/>
                    </a:cubicBezTo>
                    <a:cubicBezTo>
                      <a:pt x="360772" y="172534"/>
                      <a:pt x="357348" y="214091"/>
                      <a:pt x="341112" y="250776"/>
                    </a:cubicBezTo>
                    <a:cubicBezTo>
                      <a:pt x="313444" y="313291"/>
                      <a:pt x="251362" y="354896"/>
                      <a:pt x="182966" y="356763"/>
                    </a:cubicBezTo>
                    <a:cubicBezTo>
                      <a:pt x="181347" y="356797"/>
                      <a:pt x="179727" y="356818"/>
                      <a:pt x="178122" y="35681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8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C98054B2-A4D1-3D86-BE41-AD9D938823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93538" y="2412868"/>
              <a:ext cx="217559" cy="206255"/>
              <a:chOff x="1468407" y="4844084"/>
              <a:chExt cx="189669" cy="179814"/>
            </a:xfrm>
          </p:grpSpPr>
          <p:sp>
            <p:nvSpPr>
              <p:cNvPr id="82" name="Freeform 390">
                <a:extLst>
                  <a:ext uri="{FF2B5EF4-FFF2-40B4-BE49-F238E27FC236}">
                    <a16:creationId xmlns:a16="http://schemas.microsoft.com/office/drawing/2014/main" id="{A1CECCB6-B455-8860-8E77-2533EE2913A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97108" y="4844084"/>
                <a:ext cx="160968" cy="122400"/>
              </a:xfrm>
              <a:custGeom>
                <a:avLst/>
                <a:gdLst>
                  <a:gd name="T0" fmla="*/ 0 w 1202"/>
                  <a:gd name="T1" fmla="*/ 481 h 914"/>
                  <a:gd name="T2" fmla="*/ 330 w 1202"/>
                  <a:gd name="T3" fmla="*/ 481 h 914"/>
                  <a:gd name="T4" fmla="*/ 448 w 1202"/>
                  <a:gd name="T5" fmla="*/ 656 h 914"/>
                  <a:gd name="T6" fmla="*/ 882 w 1202"/>
                  <a:gd name="T7" fmla="*/ 0 h 914"/>
                  <a:gd name="T8" fmla="*/ 1202 w 1202"/>
                  <a:gd name="T9" fmla="*/ 0 h 914"/>
                  <a:gd name="T10" fmla="*/ 622 w 1202"/>
                  <a:gd name="T11" fmla="*/ 914 h 914"/>
                  <a:gd name="T12" fmla="*/ 274 w 1202"/>
                  <a:gd name="T13" fmla="*/ 914 h 914"/>
                  <a:gd name="T14" fmla="*/ 0 w 1202"/>
                  <a:gd name="T15" fmla="*/ 481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2" h="914">
                    <a:moveTo>
                      <a:pt x="0" y="481"/>
                    </a:moveTo>
                    <a:lnTo>
                      <a:pt x="330" y="481"/>
                    </a:lnTo>
                    <a:lnTo>
                      <a:pt x="448" y="656"/>
                    </a:lnTo>
                    <a:lnTo>
                      <a:pt x="882" y="0"/>
                    </a:lnTo>
                    <a:lnTo>
                      <a:pt x="1202" y="0"/>
                    </a:lnTo>
                    <a:lnTo>
                      <a:pt x="622" y="914"/>
                    </a:lnTo>
                    <a:lnTo>
                      <a:pt x="274" y="914"/>
                    </a:lnTo>
                    <a:lnTo>
                      <a:pt x="0" y="481"/>
                    </a:lnTo>
                    <a:close/>
                  </a:path>
                </a:pathLst>
              </a:custGeom>
              <a:solidFill>
                <a:srgbClr val="2F9CB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83" name="자유형: 도형 82">
                <a:extLst>
                  <a:ext uri="{FF2B5EF4-FFF2-40B4-BE49-F238E27FC236}">
                    <a16:creationId xmlns:a16="http://schemas.microsoft.com/office/drawing/2014/main" id="{5EC1F1D7-957F-F3AC-00D0-DC7E348A5C93}"/>
                  </a:ext>
                </a:extLst>
              </p:cNvPr>
              <p:cNvSpPr/>
              <p:nvPr/>
            </p:nvSpPr>
            <p:spPr>
              <a:xfrm>
                <a:off x="1468407" y="4844084"/>
                <a:ext cx="179599" cy="179814"/>
              </a:xfrm>
              <a:custGeom>
                <a:avLst/>
                <a:gdLst>
                  <a:gd name="connsiteX0" fmla="*/ 178122 w 356390"/>
                  <a:gd name="connsiteY0" fmla="*/ 356818 h 356817"/>
                  <a:gd name="connsiteX1" fmla="*/ 17732 w 356390"/>
                  <a:gd name="connsiteY1" fmla="*/ 256746 h 356817"/>
                  <a:gd name="connsiteX2" fmla="*/ 40590 w 356390"/>
                  <a:gd name="connsiteY2" fmla="*/ 64509 h 356817"/>
                  <a:gd name="connsiteX3" fmla="*/ 222616 w 356390"/>
                  <a:gd name="connsiteY3" fmla="*/ 5611 h 356817"/>
                  <a:gd name="connsiteX4" fmla="*/ 232477 w 356390"/>
                  <a:gd name="connsiteY4" fmla="*/ 22334 h 356817"/>
                  <a:gd name="connsiteX5" fmla="*/ 215754 w 356390"/>
                  <a:gd name="connsiteY5" fmla="*/ 32195 h 356817"/>
                  <a:gd name="connsiteX6" fmla="*/ 61718 w 356390"/>
                  <a:gd name="connsiteY6" fmla="*/ 82042 h 356817"/>
                  <a:gd name="connsiteX7" fmla="*/ 42388 w 356390"/>
                  <a:gd name="connsiteY7" fmla="*/ 244690 h 356817"/>
                  <a:gd name="connsiteX8" fmla="*/ 182211 w 356390"/>
                  <a:gd name="connsiteY8" fmla="*/ 329328 h 356817"/>
                  <a:gd name="connsiteX9" fmla="*/ 316004 w 356390"/>
                  <a:gd name="connsiteY9" fmla="*/ 239666 h 356817"/>
                  <a:gd name="connsiteX10" fmla="*/ 324183 w 356390"/>
                  <a:gd name="connsiteY10" fmla="*/ 140631 h 356817"/>
                  <a:gd name="connsiteX11" fmla="*/ 334044 w 356390"/>
                  <a:gd name="connsiteY11" fmla="*/ 123908 h 356817"/>
                  <a:gd name="connsiteX12" fmla="*/ 350767 w 356390"/>
                  <a:gd name="connsiteY12" fmla="*/ 133769 h 356817"/>
                  <a:gd name="connsiteX13" fmla="*/ 341112 w 356390"/>
                  <a:gd name="connsiteY13" fmla="*/ 250776 h 356817"/>
                  <a:gd name="connsiteX14" fmla="*/ 182966 w 356390"/>
                  <a:gd name="connsiteY14" fmla="*/ 356763 h 356817"/>
                  <a:gd name="connsiteX15" fmla="*/ 178122 w 356390"/>
                  <a:gd name="connsiteY15" fmla="*/ 356818 h 356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56390" h="356817">
                    <a:moveTo>
                      <a:pt x="178122" y="356818"/>
                    </a:moveTo>
                    <a:cubicBezTo>
                      <a:pt x="110268" y="356825"/>
                      <a:pt x="47699" y="317943"/>
                      <a:pt x="17732" y="256746"/>
                    </a:cubicBezTo>
                    <a:cubicBezTo>
                      <a:pt x="-12592" y="194801"/>
                      <a:pt x="-3411" y="117547"/>
                      <a:pt x="40590" y="64509"/>
                    </a:cubicBezTo>
                    <a:cubicBezTo>
                      <a:pt x="84542" y="11526"/>
                      <a:pt x="155998" y="-11593"/>
                      <a:pt x="222616" y="5611"/>
                    </a:cubicBezTo>
                    <a:cubicBezTo>
                      <a:pt x="229952" y="7505"/>
                      <a:pt x="234364" y="14992"/>
                      <a:pt x="232477" y="22334"/>
                    </a:cubicBezTo>
                    <a:cubicBezTo>
                      <a:pt x="230583" y="29677"/>
                      <a:pt x="223090" y="34082"/>
                      <a:pt x="215754" y="32195"/>
                    </a:cubicBezTo>
                    <a:cubicBezTo>
                      <a:pt x="159402" y="17640"/>
                      <a:pt x="98918" y="37198"/>
                      <a:pt x="61718" y="82042"/>
                    </a:cubicBezTo>
                    <a:cubicBezTo>
                      <a:pt x="24498" y="126914"/>
                      <a:pt x="16730" y="192276"/>
                      <a:pt x="42388" y="244690"/>
                    </a:cubicBezTo>
                    <a:cubicBezTo>
                      <a:pt x="67949" y="296897"/>
                      <a:pt x="124336" y="330906"/>
                      <a:pt x="182211" y="329328"/>
                    </a:cubicBezTo>
                    <a:cubicBezTo>
                      <a:pt x="240080" y="327749"/>
                      <a:pt x="292597" y="292553"/>
                      <a:pt x="316004" y="239666"/>
                    </a:cubicBezTo>
                    <a:cubicBezTo>
                      <a:pt x="329748" y="208608"/>
                      <a:pt x="332658" y="173439"/>
                      <a:pt x="324183" y="140631"/>
                    </a:cubicBezTo>
                    <a:cubicBezTo>
                      <a:pt x="322289" y="133296"/>
                      <a:pt x="326702" y="125809"/>
                      <a:pt x="334044" y="123908"/>
                    </a:cubicBezTo>
                    <a:cubicBezTo>
                      <a:pt x="341366" y="122007"/>
                      <a:pt x="348867" y="126427"/>
                      <a:pt x="350767" y="133769"/>
                    </a:cubicBezTo>
                    <a:cubicBezTo>
                      <a:pt x="360772" y="172534"/>
                      <a:pt x="357348" y="214091"/>
                      <a:pt x="341112" y="250776"/>
                    </a:cubicBezTo>
                    <a:cubicBezTo>
                      <a:pt x="313444" y="313291"/>
                      <a:pt x="251362" y="354896"/>
                      <a:pt x="182966" y="356763"/>
                    </a:cubicBezTo>
                    <a:cubicBezTo>
                      <a:pt x="181347" y="356797"/>
                      <a:pt x="179727" y="356818"/>
                      <a:pt x="178122" y="35681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8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</p:grp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2B0952A0-502D-3F9E-B509-0AAC470C41F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93538" y="3005829"/>
              <a:ext cx="217559" cy="206255"/>
              <a:chOff x="1468407" y="4844084"/>
              <a:chExt cx="189669" cy="179814"/>
            </a:xfrm>
          </p:grpSpPr>
          <p:sp>
            <p:nvSpPr>
              <p:cNvPr id="85" name="Freeform 390">
                <a:extLst>
                  <a:ext uri="{FF2B5EF4-FFF2-40B4-BE49-F238E27FC236}">
                    <a16:creationId xmlns:a16="http://schemas.microsoft.com/office/drawing/2014/main" id="{E33C9763-A335-2B9E-C816-4C1D2CEB08B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97108" y="4844084"/>
                <a:ext cx="160968" cy="122400"/>
              </a:xfrm>
              <a:custGeom>
                <a:avLst/>
                <a:gdLst>
                  <a:gd name="T0" fmla="*/ 0 w 1202"/>
                  <a:gd name="T1" fmla="*/ 481 h 914"/>
                  <a:gd name="T2" fmla="*/ 330 w 1202"/>
                  <a:gd name="T3" fmla="*/ 481 h 914"/>
                  <a:gd name="T4" fmla="*/ 448 w 1202"/>
                  <a:gd name="T5" fmla="*/ 656 h 914"/>
                  <a:gd name="T6" fmla="*/ 882 w 1202"/>
                  <a:gd name="T7" fmla="*/ 0 h 914"/>
                  <a:gd name="T8" fmla="*/ 1202 w 1202"/>
                  <a:gd name="T9" fmla="*/ 0 h 914"/>
                  <a:gd name="T10" fmla="*/ 622 w 1202"/>
                  <a:gd name="T11" fmla="*/ 914 h 914"/>
                  <a:gd name="T12" fmla="*/ 274 w 1202"/>
                  <a:gd name="T13" fmla="*/ 914 h 914"/>
                  <a:gd name="T14" fmla="*/ 0 w 1202"/>
                  <a:gd name="T15" fmla="*/ 481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2" h="914">
                    <a:moveTo>
                      <a:pt x="0" y="481"/>
                    </a:moveTo>
                    <a:lnTo>
                      <a:pt x="330" y="481"/>
                    </a:lnTo>
                    <a:lnTo>
                      <a:pt x="448" y="656"/>
                    </a:lnTo>
                    <a:lnTo>
                      <a:pt x="882" y="0"/>
                    </a:lnTo>
                    <a:lnTo>
                      <a:pt x="1202" y="0"/>
                    </a:lnTo>
                    <a:lnTo>
                      <a:pt x="622" y="914"/>
                    </a:lnTo>
                    <a:lnTo>
                      <a:pt x="274" y="914"/>
                    </a:lnTo>
                    <a:lnTo>
                      <a:pt x="0" y="481"/>
                    </a:lnTo>
                    <a:close/>
                  </a:path>
                </a:pathLst>
              </a:custGeom>
              <a:solidFill>
                <a:srgbClr val="2F9CB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86" name="자유형: 도형 85">
                <a:extLst>
                  <a:ext uri="{FF2B5EF4-FFF2-40B4-BE49-F238E27FC236}">
                    <a16:creationId xmlns:a16="http://schemas.microsoft.com/office/drawing/2014/main" id="{D61292C2-C31B-71C3-BF5B-8C90881CBEA5}"/>
                  </a:ext>
                </a:extLst>
              </p:cNvPr>
              <p:cNvSpPr/>
              <p:nvPr/>
            </p:nvSpPr>
            <p:spPr>
              <a:xfrm>
                <a:off x="1468407" y="4844084"/>
                <a:ext cx="179599" cy="179814"/>
              </a:xfrm>
              <a:custGeom>
                <a:avLst/>
                <a:gdLst>
                  <a:gd name="connsiteX0" fmla="*/ 178122 w 356390"/>
                  <a:gd name="connsiteY0" fmla="*/ 356818 h 356817"/>
                  <a:gd name="connsiteX1" fmla="*/ 17732 w 356390"/>
                  <a:gd name="connsiteY1" fmla="*/ 256746 h 356817"/>
                  <a:gd name="connsiteX2" fmla="*/ 40590 w 356390"/>
                  <a:gd name="connsiteY2" fmla="*/ 64509 h 356817"/>
                  <a:gd name="connsiteX3" fmla="*/ 222616 w 356390"/>
                  <a:gd name="connsiteY3" fmla="*/ 5611 h 356817"/>
                  <a:gd name="connsiteX4" fmla="*/ 232477 w 356390"/>
                  <a:gd name="connsiteY4" fmla="*/ 22334 h 356817"/>
                  <a:gd name="connsiteX5" fmla="*/ 215754 w 356390"/>
                  <a:gd name="connsiteY5" fmla="*/ 32195 h 356817"/>
                  <a:gd name="connsiteX6" fmla="*/ 61718 w 356390"/>
                  <a:gd name="connsiteY6" fmla="*/ 82042 h 356817"/>
                  <a:gd name="connsiteX7" fmla="*/ 42388 w 356390"/>
                  <a:gd name="connsiteY7" fmla="*/ 244690 h 356817"/>
                  <a:gd name="connsiteX8" fmla="*/ 182211 w 356390"/>
                  <a:gd name="connsiteY8" fmla="*/ 329328 h 356817"/>
                  <a:gd name="connsiteX9" fmla="*/ 316004 w 356390"/>
                  <a:gd name="connsiteY9" fmla="*/ 239666 h 356817"/>
                  <a:gd name="connsiteX10" fmla="*/ 324183 w 356390"/>
                  <a:gd name="connsiteY10" fmla="*/ 140631 h 356817"/>
                  <a:gd name="connsiteX11" fmla="*/ 334044 w 356390"/>
                  <a:gd name="connsiteY11" fmla="*/ 123908 h 356817"/>
                  <a:gd name="connsiteX12" fmla="*/ 350767 w 356390"/>
                  <a:gd name="connsiteY12" fmla="*/ 133769 h 356817"/>
                  <a:gd name="connsiteX13" fmla="*/ 341112 w 356390"/>
                  <a:gd name="connsiteY13" fmla="*/ 250776 h 356817"/>
                  <a:gd name="connsiteX14" fmla="*/ 182966 w 356390"/>
                  <a:gd name="connsiteY14" fmla="*/ 356763 h 356817"/>
                  <a:gd name="connsiteX15" fmla="*/ 178122 w 356390"/>
                  <a:gd name="connsiteY15" fmla="*/ 356818 h 356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56390" h="356817">
                    <a:moveTo>
                      <a:pt x="178122" y="356818"/>
                    </a:moveTo>
                    <a:cubicBezTo>
                      <a:pt x="110268" y="356825"/>
                      <a:pt x="47699" y="317943"/>
                      <a:pt x="17732" y="256746"/>
                    </a:cubicBezTo>
                    <a:cubicBezTo>
                      <a:pt x="-12592" y="194801"/>
                      <a:pt x="-3411" y="117547"/>
                      <a:pt x="40590" y="64509"/>
                    </a:cubicBezTo>
                    <a:cubicBezTo>
                      <a:pt x="84542" y="11526"/>
                      <a:pt x="155998" y="-11593"/>
                      <a:pt x="222616" y="5611"/>
                    </a:cubicBezTo>
                    <a:cubicBezTo>
                      <a:pt x="229952" y="7505"/>
                      <a:pt x="234364" y="14992"/>
                      <a:pt x="232477" y="22334"/>
                    </a:cubicBezTo>
                    <a:cubicBezTo>
                      <a:pt x="230583" y="29677"/>
                      <a:pt x="223090" y="34082"/>
                      <a:pt x="215754" y="32195"/>
                    </a:cubicBezTo>
                    <a:cubicBezTo>
                      <a:pt x="159402" y="17640"/>
                      <a:pt x="98918" y="37198"/>
                      <a:pt x="61718" y="82042"/>
                    </a:cubicBezTo>
                    <a:cubicBezTo>
                      <a:pt x="24498" y="126914"/>
                      <a:pt x="16730" y="192276"/>
                      <a:pt x="42388" y="244690"/>
                    </a:cubicBezTo>
                    <a:cubicBezTo>
                      <a:pt x="67949" y="296897"/>
                      <a:pt x="124336" y="330906"/>
                      <a:pt x="182211" y="329328"/>
                    </a:cubicBezTo>
                    <a:cubicBezTo>
                      <a:pt x="240080" y="327749"/>
                      <a:pt x="292597" y="292553"/>
                      <a:pt x="316004" y="239666"/>
                    </a:cubicBezTo>
                    <a:cubicBezTo>
                      <a:pt x="329748" y="208608"/>
                      <a:pt x="332658" y="173439"/>
                      <a:pt x="324183" y="140631"/>
                    </a:cubicBezTo>
                    <a:cubicBezTo>
                      <a:pt x="322289" y="133296"/>
                      <a:pt x="326702" y="125809"/>
                      <a:pt x="334044" y="123908"/>
                    </a:cubicBezTo>
                    <a:cubicBezTo>
                      <a:pt x="341366" y="122007"/>
                      <a:pt x="348867" y="126427"/>
                      <a:pt x="350767" y="133769"/>
                    </a:cubicBezTo>
                    <a:cubicBezTo>
                      <a:pt x="360772" y="172534"/>
                      <a:pt x="357348" y="214091"/>
                      <a:pt x="341112" y="250776"/>
                    </a:cubicBezTo>
                    <a:cubicBezTo>
                      <a:pt x="313444" y="313291"/>
                      <a:pt x="251362" y="354896"/>
                      <a:pt x="182966" y="356763"/>
                    </a:cubicBezTo>
                    <a:cubicBezTo>
                      <a:pt x="181347" y="356797"/>
                      <a:pt x="179727" y="356818"/>
                      <a:pt x="178122" y="35681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8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</p:grp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53AFF86-E965-2E39-B820-C244A051771C}"/>
                </a:ext>
              </a:extLst>
            </p:cNvPr>
            <p:cNvSpPr txBox="1"/>
            <p:nvPr/>
          </p:nvSpPr>
          <p:spPr>
            <a:xfrm>
              <a:off x="893777" y="1843941"/>
              <a:ext cx="3112030" cy="20005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3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업계 유일 건식 전용 청소로봇</a:t>
              </a:r>
              <a:endParaRPr lang="en-US" altLang="ko-KR" sz="13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9353D1DD-72B6-93D7-1F76-2F05E48D4B6B}"/>
                </a:ext>
              </a:extLst>
            </p:cNvPr>
            <p:cNvSpPr txBox="1"/>
            <p:nvPr/>
          </p:nvSpPr>
          <p:spPr>
            <a:xfrm>
              <a:off x="893777" y="2414631"/>
              <a:ext cx="2377788" cy="20005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3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업계 최고 </a:t>
              </a:r>
              <a:r>
                <a:rPr lang="en-US" altLang="ko-KR" sz="13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24,000Pa </a:t>
              </a:r>
              <a:r>
                <a:rPr lang="ko-KR" altLang="en-US" sz="13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흡입력</a:t>
              </a:r>
              <a:endParaRPr lang="en-US" altLang="ko-KR" sz="13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053CB171-E248-34A4-3E2C-6295C6D8BDF5}"/>
                </a:ext>
              </a:extLst>
            </p:cNvPr>
            <p:cNvSpPr txBox="1"/>
            <p:nvPr/>
          </p:nvSpPr>
          <p:spPr>
            <a:xfrm>
              <a:off x="893777" y="2986191"/>
              <a:ext cx="237778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H13 </a:t>
              </a:r>
              <a:r>
                <a:rPr lang="ko-KR" altLang="en-US" sz="1200" dirty="0" err="1">
                  <a:latin typeface="HY견고딕" panose="02030600000101010101" pitchFamily="18" charset="-127"/>
                  <a:ea typeface="HY견고딕" panose="02030600000101010101" pitchFamily="18" charset="-127"/>
                </a:rPr>
                <a:t>헤파필터</a:t>
              </a:r>
              <a:r>
                <a:rPr lang="ko-KR" altLang="en-US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탑재</a:t>
              </a:r>
              <a:endParaRPr lang="en-US" altLang="ko-KR" sz="12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AD160983-472B-C38B-590D-EA407472BECA}"/>
                </a:ext>
              </a:extLst>
            </p:cNvPr>
            <p:cNvSpPr txBox="1"/>
            <p:nvPr/>
          </p:nvSpPr>
          <p:spPr>
            <a:xfrm>
              <a:off x="893777" y="2068316"/>
              <a:ext cx="3112030" cy="1384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900" dirty="0">
                  <a:effectLst/>
                  <a:latin typeface="+mn-ea"/>
                </a:rPr>
                <a:t>(</a:t>
              </a:r>
              <a:r>
                <a:rPr lang="ko-KR" altLang="en-US" sz="900" dirty="0">
                  <a:effectLst/>
                  <a:latin typeface="+mn-ea"/>
                </a:rPr>
                <a:t>시간당 최대 </a:t>
              </a:r>
              <a:r>
                <a:rPr lang="en-US" altLang="ko-KR" sz="900" dirty="0">
                  <a:effectLst/>
                  <a:latin typeface="+mn-ea"/>
                </a:rPr>
                <a:t>350</a:t>
              </a:r>
              <a:r>
                <a:rPr lang="ko-KR" altLang="en-US" sz="900" dirty="0">
                  <a:effectLst/>
                  <a:latin typeface="+mn-ea"/>
                </a:rPr>
                <a:t>평 청소 가능</a:t>
              </a:r>
              <a:r>
                <a:rPr lang="en-US" altLang="ko-KR" sz="900" dirty="0">
                  <a:effectLst/>
                  <a:latin typeface="+mn-ea"/>
                </a:rPr>
                <a:t>)</a:t>
              </a:r>
              <a:r>
                <a:rPr lang="ko-KR" altLang="en-US" sz="900" dirty="0">
                  <a:effectLst/>
                  <a:latin typeface="+mn-ea"/>
                </a:rPr>
                <a:t> </a:t>
              </a:r>
              <a:endParaRPr lang="en-US" altLang="ko-KR" sz="900" dirty="0">
                <a:effectLst/>
                <a:latin typeface="+mn-ea"/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532B50E3-6627-5B63-0056-B214C190C269}"/>
                </a:ext>
              </a:extLst>
            </p:cNvPr>
            <p:cNvSpPr txBox="1"/>
            <p:nvPr/>
          </p:nvSpPr>
          <p:spPr>
            <a:xfrm>
              <a:off x="893777" y="2627921"/>
              <a:ext cx="3112030" cy="1384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900" dirty="0">
                  <a:effectLst/>
                  <a:latin typeface="+mn-ea"/>
                </a:rPr>
                <a:t>(</a:t>
              </a:r>
              <a:r>
                <a:rPr lang="ko-KR" altLang="en-US" sz="900" dirty="0">
                  <a:latin typeface="+mn-ea"/>
                </a:rPr>
                <a:t>진공 흡입 청소가 필요한 모든 곳에서 압도적인 성능 발휘</a:t>
              </a:r>
              <a:r>
                <a:rPr lang="en-US" altLang="ko-KR" sz="900" dirty="0">
                  <a:effectLst/>
                  <a:latin typeface="+mn-ea"/>
                </a:rPr>
                <a:t>)</a:t>
              </a:r>
              <a:r>
                <a:rPr lang="ko-KR" altLang="en-US" sz="900" dirty="0">
                  <a:effectLst/>
                  <a:latin typeface="+mn-ea"/>
                </a:rPr>
                <a:t> </a:t>
              </a:r>
              <a:endParaRPr lang="en-US" altLang="ko-KR" sz="900" dirty="0">
                <a:effectLst/>
                <a:latin typeface="+mn-ea"/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4EE9E4B2-2B3F-3CB9-1741-5F381443D23E}"/>
                </a:ext>
              </a:extLst>
            </p:cNvPr>
            <p:cNvSpPr txBox="1"/>
            <p:nvPr/>
          </p:nvSpPr>
          <p:spPr>
            <a:xfrm>
              <a:off x="893777" y="3197657"/>
              <a:ext cx="3112030" cy="1384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900" dirty="0">
                  <a:latin typeface="+mn-ea"/>
                </a:rPr>
                <a:t>(</a:t>
              </a:r>
              <a:r>
                <a:rPr lang="ko-KR" altLang="en-US" sz="900" dirty="0">
                  <a:latin typeface="+mn-ea"/>
                </a:rPr>
                <a:t>바닥의 청결도는 물론</a:t>
              </a:r>
              <a:r>
                <a:rPr lang="en-US" altLang="ko-KR" sz="900" dirty="0">
                  <a:latin typeface="+mn-ea"/>
                </a:rPr>
                <a:t>, </a:t>
              </a:r>
              <a:r>
                <a:rPr lang="ko-KR" altLang="en-US" sz="900" dirty="0">
                  <a:latin typeface="+mn-ea"/>
                </a:rPr>
                <a:t>사업장 내 공기 청정도까지 관리</a:t>
              </a:r>
              <a:r>
                <a:rPr lang="en-US" altLang="ko-KR" sz="900" dirty="0">
                  <a:latin typeface="+mn-ea"/>
                </a:rPr>
                <a:t>)</a:t>
              </a:r>
              <a:endParaRPr lang="en-US" altLang="ko-KR" sz="900" dirty="0">
                <a:effectLst/>
                <a:latin typeface="+mn-ea"/>
              </a:endParaRPr>
            </a:p>
          </p:txBody>
        </p:sp>
      </p:grpSp>
      <p:sp>
        <p:nvSpPr>
          <p:cNvPr id="127" name="object 6">
            <a:extLst>
              <a:ext uri="{FF2B5EF4-FFF2-40B4-BE49-F238E27FC236}">
                <a16:creationId xmlns:a16="http://schemas.microsoft.com/office/drawing/2014/main" id="{828C637B-FAB6-EE0D-FE01-9AD3CA7876E3}"/>
              </a:ext>
            </a:extLst>
          </p:cNvPr>
          <p:cNvSpPr txBox="1"/>
          <p:nvPr/>
        </p:nvSpPr>
        <p:spPr>
          <a:xfrm>
            <a:off x="7147861" y="153394"/>
            <a:ext cx="2323287" cy="592164"/>
          </a:xfrm>
          <a:prstGeom prst="rect">
            <a:avLst/>
          </a:prstGeom>
        </p:spPr>
        <p:txBody>
          <a:bodyPr vert="horz" wrap="square" lIns="0" tIns="7317" rIns="0" bIns="0">
            <a:spAutoFit/>
          </a:bodyPr>
          <a:lstStyle>
            <a:defPPr>
              <a:defRPr kern="0"/>
            </a:defPPr>
            <a:lvl1pPr marL="7702">
              <a:spcBef>
                <a:spcPts val="58"/>
              </a:spcBef>
              <a:defRPr sz="3200" b="0" i="0">
                <a:latin typeface="Noto Sans KR Medium"/>
                <a:ea typeface="Noto Sans KR Medium"/>
                <a:cs typeface="Pretendard"/>
              </a:defRPr>
            </a:lvl1pPr>
          </a:lstStyle>
          <a:p>
            <a:pPr lvl="0">
              <a:defRPr/>
            </a:pPr>
            <a:r>
              <a:rPr lang="en-US" altLang="ko-KR" sz="24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33,000,000</a:t>
            </a:r>
            <a:r>
              <a:rPr lang="ko-KR" altLang="en-US" sz="14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 상당</a:t>
            </a:r>
            <a:endParaRPr lang="ko-KR" altLang="en-US" sz="24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" name="Picture 4" descr="Robotize Ecobot Vacuum 40 - Robotize">
            <a:extLst>
              <a:ext uri="{FF2B5EF4-FFF2-40B4-BE49-F238E27FC236}">
                <a16:creationId xmlns:a16="http://schemas.microsoft.com/office/drawing/2014/main" id="{3867FAB9-92BA-55AB-00A8-CA3BE716C9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3825309" y="2080208"/>
            <a:ext cx="1542945" cy="2053796"/>
          </a:xfrm>
          <a:prstGeom prst="rect">
            <a:avLst/>
          </a:prstGeom>
          <a:noFill/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id="{1B1A04D0-1E45-0818-25B0-30E626F52A96}"/>
              </a:ext>
            </a:extLst>
          </p:cNvPr>
          <p:cNvGrpSpPr/>
          <p:nvPr/>
        </p:nvGrpSpPr>
        <p:grpSpPr>
          <a:xfrm>
            <a:off x="6233269" y="278977"/>
            <a:ext cx="3138315" cy="840524"/>
            <a:chOff x="6458755" y="83713"/>
            <a:chExt cx="3138315" cy="910426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0414FA62-26A7-8619-9CEF-E2F0D37C02C4}"/>
                </a:ext>
              </a:extLst>
            </p:cNvPr>
            <p:cNvSpPr/>
            <p:nvPr/>
          </p:nvSpPr>
          <p:spPr>
            <a:xfrm>
              <a:off x="6458755" y="83713"/>
              <a:ext cx="3050486" cy="52597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8" name="직각 삼각형 17">
              <a:extLst>
                <a:ext uri="{FF2B5EF4-FFF2-40B4-BE49-F238E27FC236}">
                  <a16:creationId xmlns:a16="http://schemas.microsoft.com/office/drawing/2014/main" id="{61FF16AC-B768-6A51-0290-380F29204A14}"/>
                </a:ext>
              </a:extLst>
            </p:cNvPr>
            <p:cNvSpPr/>
            <p:nvPr/>
          </p:nvSpPr>
          <p:spPr>
            <a:xfrm rot="10800000">
              <a:off x="8857805" y="516878"/>
              <a:ext cx="473656" cy="477261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EF8FC85-AA90-89BA-AD05-E4CC2F5D92D8}"/>
                </a:ext>
              </a:extLst>
            </p:cNvPr>
            <p:cNvSpPr/>
            <p:nvPr/>
          </p:nvSpPr>
          <p:spPr>
            <a:xfrm>
              <a:off x="6515785" y="148108"/>
              <a:ext cx="381600" cy="4127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무상</a:t>
              </a:r>
              <a:endParaRPr lang="en-US" altLang="ko-KR" sz="12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투자</a:t>
              </a:r>
            </a:p>
          </p:txBody>
        </p:sp>
        <p:sp>
          <p:nvSpPr>
            <p:cNvPr id="20" name="object 6">
              <a:extLst>
                <a:ext uri="{FF2B5EF4-FFF2-40B4-BE49-F238E27FC236}">
                  <a16:creationId xmlns:a16="http://schemas.microsoft.com/office/drawing/2014/main" id="{D9D78901-2A4E-4681-C03A-18292BC0064D}"/>
                </a:ext>
              </a:extLst>
            </p:cNvPr>
            <p:cNvSpPr txBox="1"/>
            <p:nvPr/>
          </p:nvSpPr>
          <p:spPr>
            <a:xfrm>
              <a:off x="7086796" y="133228"/>
              <a:ext cx="2510274" cy="408050"/>
            </a:xfrm>
            <a:prstGeom prst="rect">
              <a:avLst/>
            </a:prstGeom>
          </p:spPr>
          <p:txBody>
            <a:bodyPr vert="horz" wrap="square" lIns="0" tIns="7317" rIns="0" bIns="0">
              <a:spAutoFit/>
            </a:bodyPr>
            <a:lstStyle>
              <a:defPPr>
                <a:defRPr kern="0"/>
              </a:defPPr>
              <a:lvl1pPr marL="7702">
                <a:spcBef>
                  <a:spcPts val="58"/>
                </a:spcBef>
                <a:defRPr sz="3200" b="0" i="0">
                  <a:latin typeface="Noto Sans KR Medium"/>
                  <a:ea typeface="Noto Sans KR Medium"/>
                  <a:cs typeface="Pretendard"/>
                </a:defRPr>
              </a:lvl1pPr>
            </a:lstStyle>
            <a:p>
              <a:pPr lvl="0">
                <a:defRPr/>
              </a:pPr>
              <a:r>
                <a:rPr lang="en-US" altLang="ko-KR" sz="2400" dirty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33,000,000</a:t>
              </a:r>
              <a:r>
                <a:rPr lang="ko-KR" altLang="en-US" sz="1400" dirty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원 상당</a:t>
              </a:r>
              <a:endParaRPr lang="ko-KR" altLang="en-US" sz="24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42" name="object 2">
            <a:extLst>
              <a:ext uri="{FF2B5EF4-FFF2-40B4-BE49-F238E27FC236}">
                <a16:creationId xmlns:a16="http://schemas.microsoft.com/office/drawing/2014/main" id="{6D96094E-BD54-BDF3-DFC1-E7D10F110873}"/>
              </a:ext>
            </a:extLst>
          </p:cNvPr>
          <p:cNvSpPr txBox="1"/>
          <p:nvPr/>
        </p:nvSpPr>
        <p:spPr>
          <a:xfrm>
            <a:off x="632192" y="241234"/>
            <a:ext cx="4621702" cy="194387"/>
          </a:xfrm>
          <a:prstGeom prst="rect">
            <a:avLst/>
          </a:prstGeom>
        </p:spPr>
        <p:txBody>
          <a:bodyPr vert="horz" wrap="square" lIns="0" tIns="9627" rIns="0" bIns="0">
            <a:spAutoFit/>
          </a:bodyPr>
          <a:lstStyle>
            <a:defPPr>
              <a:defRPr kern="0"/>
            </a:defPPr>
            <a:lvl1pPr marL="7702">
              <a:spcBef>
                <a:spcPts val="76"/>
              </a:spcBef>
              <a:defRPr sz="1200">
                <a:solidFill>
                  <a:srgbClr val="0BBED6"/>
                </a:solidFill>
                <a:latin typeface="Noto Sans KR Medium"/>
                <a:ea typeface="Noto Sans KR Medium"/>
                <a:cs typeface="Pretendard"/>
              </a:defRPr>
            </a:lvl1pPr>
          </a:lstStyle>
          <a:p>
            <a:pPr marL="7702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defRPr/>
            </a:pPr>
            <a:r>
              <a:rPr lang="ko-KR" altLang="en-US" sz="1200" b="0" i="0" u="none" strike="noStrike" cap="none" dirty="0">
                <a:solidFill>
                  <a:srgbClr val="2DA1AE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/>
                <a:sym typeface="Arial"/>
              </a:rPr>
              <a:t>특화 제안</a:t>
            </a:r>
            <a:endParaRPr lang="en-US" altLang="ko-KR" sz="1200" b="0" i="0" u="none" strike="noStrike" cap="none" dirty="0">
              <a:solidFill>
                <a:srgbClr val="2DA1AE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/>
              <a:sym typeface="Arial"/>
            </a:endParaRPr>
          </a:p>
        </p:txBody>
      </p:sp>
      <p:sp>
        <p:nvSpPr>
          <p:cNvPr id="43" name="object 6">
            <a:extLst>
              <a:ext uri="{FF2B5EF4-FFF2-40B4-BE49-F238E27FC236}">
                <a16:creationId xmlns:a16="http://schemas.microsoft.com/office/drawing/2014/main" id="{B2E78287-616C-1E2B-54FC-D30F186B8013}"/>
              </a:ext>
            </a:extLst>
          </p:cNvPr>
          <p:cNvSpPr txBox="1"/>
          <p:nvPr/>
        </p:nvSpPr>
        <p:spPr>
          <a:xfrm>
            <a:off x="636794" y="898372"/>
            <a:ext cx="8637381" cy="376720"/>
          </a:xfrm>
          <a:prstGeom prst="rect">
            <a:avLst/>
          </a:prstGeom>
        </p:spPr>
        <p:txBody>
          <a:bodyPr vert="horz" wrap="square" lIns="0" tIns="7317" rIns="0" bIns="0">
            <a:spAutoFit/>
          </a:bodyPr>
          <a:lstStyle>
            <a:defPPr>
              <a:defRPr kern="0"/>
            </a:defPPr>
            <a:lvl1pPr marL="7702">
              <a:spcBef>
                <a:spcPts val="58"/>
              </a:spcBef>
              <a:defRPr sz="3200" b="0" i="0">
                <a:latin typeface="Noto Sans KR Medium"/>
                <a:ea typeface="Noto Sans KR Medium"/>
                <a:cs typeface="Pretendard"/>
              </a:defRPr>
            </a:lvl1pPr>
          </a:lstStyle>
          <a:p>
            <a:pPr lvl="0">
              <a:defRPr/>
            </a:pP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청소로봇 도입을 통한 인건비 절감 방안을 제안 드립니다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1" name="모서리가 둥근 직사각형 41">
            <a:extLst>
              <a:ext uri="{FF2B5EF4-FFF2-40B4-BE49-F238E27FC236}">
                <a16:creationId xmlns:a16="http://schemas.microsoft.com/office/drawing/2014/main" id="{6BBF18A5-7E5A-9260-83DB-B1F9C957B13D}"/>
              </a:ext>
            </a:extLst>
          </p:cNvPr>
          <p:cNvSpPr/>
          <p:nvPr/>
        </p:nvSpPr>
        <p:spPr>
          <a:xfrm>
            <a:off x="6237517" y="1629185"/>
            <a:ext cx="3050487" cy="252000"/>
          </a:xfrm>
          <a:prstGeom prst="roundRect">
            <a:avLst>
              <a:gd name="adj" fmla="val 18255"/>
            </a:avLst>
          </a:prstGeom>
          <a:solidFill>
            <a:srgbClr val="2DA1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[</a:t>
            </a:r>
            <a:r>
              <a:rPr lang="ko-KR" altLang="en-US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옵션</a:t>
            </a:r>
            <a:r>
              <a:rPr lang="en-US" altLang="ko-KR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] </a:t>
            </a:r>
            <a:r>
              <a:rPr lang="en-US" altLang="ko-KR" sz="1200" b="1" spc="-12" dirty="0" err="1">
                <a:solidFill>
                  <a:schemeClr val="bg1"/>
                </a:solidFill>
                <a:latin typeface="+mn-ea"/>
                <a:cs typeface="Pretendard Medium"/>
              </a:rPr>
              <a:t>SOLlink</a:t>
            </a:r>
            <a:r>
              <a:rPr lang="en-US" altLang="ko-KR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 S/W </a:t>
            </a:r>
            <a:r>
              <a:rPr lang="ko-KR" altLang="en-US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결합</a:t>
            </a:r>
            <a:endParaRPr lang="en-US" altLang="ko-KR" sz="1200" b="1" spc="-12" dirty="0">
              <a:solidFill>
                <a:schemeClr val="bg1"/>
              </a:solidFill>
              <a:latin typeface="+mn-ea"/>
              <a:cs typeface="Pretendard Medium"/>
            </a:endParaRPr>
          </a:p>
        </p:txBody>
      </p:sp>
      <p:sp>
        <p:nvSpPr>
          <p:cNvPr id="126" name="모서리가 둥근 직사각형 41">
            <a:extLst>
              <a:ext uri="{FF2B5EF4-FFF2-40B4-BE49-F238E27FC236}">
                <a16:creationId xmlns:a16="http://schemas.microsoft.com/office/drawing/2014/main" id="{3F0C3E72-2AD5-3454-DBEA-5C40D3CB7333}"/>
              </a:ext>
            </a:extLst>
          </p:cNvPr>
          <p:cNvSpPr/>
          <p:nvPr/>
        </p:nvSpPr>
        <p:spPr>
          <a:xfrm>
            <a:off x="632771" y="1629185"/>
            <a:ext cx="4945738" cy="252000"/>
          </a:xfrm>
          <a:prstGeom prst="roundRect">
            <a:avLst>
              <a:gd name="adj" fmla="val 18255"/>
            </a:avLst>
          </a:prstGeom>
          <a:solidFill>
            <a:srgbClr val="2DA1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1200" b="0" spc="-12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Pretendard Medium"/>
              </a:rPr>
              <a:t>중형 청소로봇 </a:t>
            </a:r>
            <a:r>
              <a:rPr lang="en-US" altLang="ko-KR" sz="1200" spc="-12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Pretendard Medium"/>
              </a:rPr>
              <a:t>Vacuum 40</a:t>
            </a:r>
            <a:endParaRPr lang="en-US" altLang="ko-KR" sz="1200" b="0" spc="-12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Pretendard Medium"/>
            </a:endParaRPr>
          </a:p>
        </p:txBody>
      </p:sp>
      <p:graphicFrame>
        <p:nvGraphicFramePr>
          <p:cNvPr id="128" name="표 127">
            <a:extLst>
              <a:ext uri="{FF2B5EF4-FFF2-40B4-BE49-F238E27FC236}">
                <a16:creationId xmlns:a16="http://schemas.microsoft.com/office/drawing/2014/main" id="{9C7CAC50-0550-8088-F96E-F737D205BE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8031053"/>
              </p:ext>
            </p:extLst>
          </p:nvPr>
        </p:nvGraphicFramePr>
        <p:xfrm>
          <a:off x="3324889" y="4558119"/>
          <a:ext cx="2253619" cy="17429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1218">
                  <a:extLst>
                    <a:ext uri="{9D8B030D-6E8A-4147-A177-3AD203B41FA5}">
                      <a16:colId xmlns:a16="http://schemas.microsoft.com/office/drawing/2014/main" val="2917673035"/>
                    </a:ext>
                  </a:extLst>
                </a:gridCol>
                <a:gridCol w="1502401">
                  <a:extLst>
                    <a:ext uri="{9D8B030D-6E8A-4147-A177-3AD203B41FA5}">
                      <a16:colId xmlns:a16="http://schemas.microsoft.com/office/drawing/2014/main" val="2229134668"/>
                    </a:ext>
                  </a:extLst>
                </a:gridCol>
              </a:tblGrid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길이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790mm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832636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너비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730mm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41828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높이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900mm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770311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무게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93kg</a:t>
                      </a: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003044"/>
                  </a:ext>
                </a:extLst>
              </a:tr>
              <a:tr h="18066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진공</a:t>
                      </a: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&amp;</a:t>
                      </a:r>
                      <a:r>
                        <a:rPr lang="ko-KR" alt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스위핑</a:t>
                      </a:r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폭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720mm</a:t>
                      </a: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524565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최소 가용 폭</a:t>
                      </a: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1m 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이내</a:t>
                      </a: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592521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사용시간</a:t>
                      </a: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3~8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</a:t>
                      </a: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164889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충전시간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80770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소음수준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55-70dB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미만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162000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용량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12L / 2.5L</a:t>
                      </a: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001804"/>
                  </a:ext>
                </a:extLst>
              </a:tr>
            </a:tbl>
          </a:graphicData>
        </a:graphic>
      </p:graphicFrame>
      <p:grpSp>
        <p:nvGrpSpPr>
          <p:cNvPr id="131" name="그룹 130">
            <a:extLst>
              <a:ext uri="{FF2B5EF4-FFF2-40B4-BE49-F238E27FC236}">
                <a16:creationId xmlns:a16="http://schemas.microsoft.com/office/drawing/2014/main" id="{8F54F57B-9F3B-5300-511A-2ABA84A01894}"/>
              </a:ext>
            </a:extLst>
          </p:cNvPr>
          <p:cNvGrpSpPr/>
          <p:nvPr/>
        </p:nvGrpSpPr>
        <p:grpSpPr>
          <a:xfrm>
            <a:off x="639434" y="4608600"/>
            <a:ext cx="2711758" cy="216000"/>
            <a:chOff x="681002" y="4523755"/>
            <a:chExt cx="2711758" cy="216000"/>
          </a:xfrm>
        </p:grpSpPr>
        <p:grpSp>
          <p:nvGrpSpPr>
            <p:cNvPr id="132" name="그룹 131">
              <a:extLst>
                <a:ext uri="{FF2B5EF4-FFF2-40B4-BE49-F238E27FC236}">
                  <a16:creationId xmlns:a16="http://schemas.microsoft.com/office/drawing/2014/main" id="{3865F831-D8F3-880C-1040-E89F33DB1F32}"/>
                </a:ext>
              </a:extLst>
            </p:cNvPr>
            <p:cNvGrpSpPr/>
            <p:nvPr/>
          </p:nvGrpSpPr>
          <p:grpSpPr>
            <a:xfrm>
              <a:off x="681002" y="4523755"/>
              <a:ext cx="216000" cy="216000"/>
              <a:chOff x="4360954" y="2415966"/>
              <a:chExt cx="688614" cy="688614"/>
            </a:xfrm>
            <a:solidFill>
              <a:srgbClr val="2DA1AE"/>
            </a:solidFill>
          </p:grpSpPr>
          <p:sp>
            <p:nvSpPr>
              <p:cNvPr id="134" name="타원 133">
                <a:extLst>
                  <a:ext uri="{FF2B5EF4-FFF2-40B4-BE49-F238E27FC236}">
                    <a16:creationId xmlns:a16="http://schemas.microsoft.com/office/drawing/2014/main" id="{B4FE38DB-7420-A910-4790-CB726E3DD3DB}"/>
                  </a:ext>
                </a:extLst>
              </p:cNvPr>
              <p:cNvSpPr/>
              <p:nvPr/>
            </p:nvSpPr>
            <p:spPr>
              <a:xfrm>
                <a:off x="4360954" y="2415966"/>
                <a:ext cx="688614" cy="688614"/>
              </a:xfrm>
              <a:prstGeom prst="ellipse">
                <a:avLst/>
              </a:prstGeom>
              <a:grpFill/>
              <a:ln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400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135" name="그림 134">
                <a:extLst>
                  <a:ext uri="{FF2B5EF4-FFF2-40B4-BE49-F238E27FC236}">
                    <a16:creationId xmlns:a16="http://schemas.microsoft.com/office/drawing/2014/main" id="{528B5021-36FA-7CC2-3022-69582F4B0E7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biLevel thresh="50000"/>
              </a:blip>
              <a:stretch>
                <a:fillRect/>
              </a:stretch>
            </p:blipFill>
            <p:spPr>
              <a:xfrm>
                <a:off x="4476000" y="2507922"/>
                <a:ext cx="470489" cy="477636"/>
              </a:xfrm>
              <a:prstGeom prst="rect">
                <a:avLst/>
              </a:prstGeom>
              <a:grpFill/>
              <a:ln>
                <a:solidFill>
                  <a:srgbClr val="2DA1AE"/>
                </a:solidFill>
              </a:ln>
            </p:spPr>
          </p:pic>
        </p:grp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B30AB231-C1BC-E83F-CD65-A33A1734F926}"/>
                </a:ext>
              </a:extLst>
            </p:cNvPr>
            <p:cNvSpPr txBox="1"/>
            <p:nvPr/>
          </p:nvSpPr>
          <p:spPr>
            <a:xfrm>
              <a:off x="1014972" y="4559260"/>
              <a:ext cx="2377788" cy="1692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11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100% </a:t>
              </a:r>
              <a:r>
                <a:rPr lang="ko-KR" altLang="en-US" sz="11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완전 자율 주행</a:t>
              </a:r>
              <a:endParaRPr lang="en-US" altLang="ko-KR" sz="11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136" name="그룹 135">
            <a:extLst>
              <a:ext uri="{FF2B5EF4-FFF2-40B4-BE49-F238E27FC236}">
                <a16:creationId xmlns:a16="http://schemas.microsoft.com/office/drawing/2014/main" id="{8C614535-F163-2564-BC87-5B20CA2A151A}"/>
              </a:ext>
            </a:extLst>
          </p:cNvPr>
          <p:cNvGrpSpPr/>
          <p:nvPr/>
        </p:nvGrpSpPr>
        <p:grpSpPr>
          <a:xfrm>
            <a:off x="639434" y="4975760"/>
            <a:ext cx="2671267" cy="216000"/>
            <a:chOff x="681002" y="4922752"/>
            <a:chExt cx="2671267" cy="216000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F6259920-1FEC-5321-39D7-5CFE53FDFC84}"/>
                </a:ext>
              </a:extLst>
            </p:cNvPr>
            <p:cNvSpPr txBox="1"/>
            <p:nvPr/>
          </p:nvSpPr>
          <p:spPr>
            <a:xfrm>
              <a:off x="974481" y="4959560"/>
              <a:ext cx="2377788" cy="1692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1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en-US" altLang="ko-KR" sz="11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AI</a:t>
              </a:r>
              <a:r>
                <a:rPr lang="ko-KR" altLang="en-US" sz="11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기반 실시간 장애물 회피</a:t>
              </a:r>
              <a:endParaRPr lang="en-US" altLang="ko-KR" sz="11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grpSp>
          <p:nvGrpSpPr>
            <p:cNvPr id="138" name="그룹 137">
              <a:extLst>
                <a:ext uri="{FF2B5EF4-FFF2-40B4-BE49-F238E27FC236}">
                  <a16:creationId xmlns:a16="http://schemas.microsoft.com/office/drawing/2014/main" id="{F50EA2EE-0345-A549-80B2-143B25E959D8}"/>
                </a:ext>
              </a:extLst>
            </p:cNvPr>
            <p:cNvGrpSpPr/>
            <p:nvPr/>
          </p:nvGrpSpPr>
          <p:grpSpPr>
            <a:xfrm>
              <a:off x="681002" y="4922752"/>
              <a:ext cx="216000" cy="216000"/>
              <a:chOff x="7166913" y="4936962"/>
              <a:chExt cx="688614" cy="688614"/>
            </a:xfrm>
            <a:solidFill>
              <a:srgbClr val="2DA1AE"/>
            </a:solidFill>
          </p:grpSpPr>
          <p:sp>
            <p:nvSpPr>
              <p:cNvPr id="139" name="타원 138">
                <a:extLst>
                  <a:ext uri="{FF2B5EF4-FFF2-40B4-BE49-F238E27FC236}">
                    <a16:creationId xmlns:a16="http://schemas.microsoft.com/office/drawing/2014/main" id="{2C964E4B-B10F-441E-4B4F-59547FCEA08A}"/>
                  </a:ext>
                </a:extLst>
              </p:cNvPr>
              <p:cNvSpPr/>
              <p:nvPr/>
            </p:nvSpPr>
            <p:spPr>
              <a:xfrm>
                <a:off x="7166913" y="4936962"/>
                <a:ext cx="688614" cy="688614"/>
              </a:xfrm>
              <a:prstGeom prst="ellipse">
                <a:avLst/>
              </a:prstGeom>
              <a:grpFill/>
              <a:ln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140" name="그림 139">
                <a:extLst>
                  <a:ext uri="{FF2B5EF4-FFF2-40B4-BE49-F238E27FC236}">
                    <a16:creationId xmlns:a16="http://schemas.microsoft.com/office/drawing/2014/main" id="{6F7843E9-2C9F-B992-7922-3C772565CA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biLevel thresh="50000"/>
              </a:blip>
              <a:stretch>
                <a:fillRect/>
              </a:stretch>
            </p:blipFill>
            <p:spPr>
              <a:xfrm>
                <a:off x="7275398" y="5052002"/>
                <a:ext cx="478827" cy="416889"/>
              </a:xfrm>
              <a:prstGeom prst="rect">
                <a:avLst/>
              </a:prstGeom>
              <a:grpFill/>
              <a:ln>
                <a:solidFill>
                  <a:srgbClr val="2DA1AE"/>
                </a:solidFill>
              </a:ln>
            </p:spPr>
          </p:pic>
        </p:grpSp>
      </p:grpSp>
      <p:grpSp>
        <p:nvGrpSpPr>
          <p:cNvPr id="158" name="그룹 157">
            <a:extLst>
              <a:ext uri="{FF2B5EF4-FFF2-40B4-BE49-F238E27FC236}">
                <a16:creationId xmlns:a16="http://schemas.microsoft.com/office/drawing/2014/main" id="{9D586B81-BDB3-04AD-8F2E-46DD452AB9F6}"/>
              </a:ext>
            </a:extLst>
          </p:cNvPr>
          <p:cNvGrpSpPr/>
          <p:nvPr/>
        </p:nvGrpSpPr>
        <p:grpSpPr>
          <a:xfrm>
            <a:off x="4594155" y="3570867"/>
            <a:ext cx="1050036" cy="468000"/>
            <a:chOff x="4594155" y="3570867"/>
            <a:chExt cx="1050036" cy="468000"/>
          </a:xfrm>
        </p:grpSpPr>
        <p:sp>
          <p:nvSpPr>
            <p:cNvPr id="159" name="타원 158">
              <a:extLst>
                <a:ext uri="{FF2B5EF4-FFF2-40B4-BE49-F238E27FC236}">
                  <a16:creationId xmlns:a16="http://schemas.microsoft.com/office/drawing/2014/main" id="{33D4DB7C-ED0C-EBE7-888B-393E4F3E751A}"/>
                </a:ext>
              </a:extLst>
            </p:cNvPr>
            <p:cNvSpPr/>
            <p:nvPr/>
          </p:nvSpPr>
          <p:spPr>
            <a:xfrm>
              <a:off x="4594155" y="3570867"/>
              <a:ext cx="468000" cy="468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105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습식</a:t>
              </a:r>
            </a:p>
          </p:txBody>
        </p:sp>
        <p:sp>
          <p:nvSpPr>
            <p:cNvPr id="160" name="타원 159">
              <a:extLst>
                <a:ext uri="{FF2B5EF4-FFF2-40B4-BE49-F238E27FC236}">
                  <a16:creationId xmlns:a16="http://schemas.microsoft.com/office/drawing/2014/main" id="{5F0B4CC0-770A-BE75-0788-B64410C15C26}"/>
                </a:ext>
              </a:extLst>
            </p:cNvPr>
            <p:cNvSpPr/>
            <p:nvPr/>
          </p:nvSpPr>
          <p:spPr>
            <a:xfrm>
              <a:off x="5058916" y="3570867"/>
              <a:ext cx="468000" cy="468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ko-KR" altLang="en-US" sz="6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4699675A-7102-1F2C-D6F4-8D3F494B6EF1}"/>
                </a:ext>
              </a:extLst>
            </p:cNvPr>
            <p:cNvSpPr txBox="1"/>
            <p:nvPr/>
          </p:nvSpPr>
          <p:spPr>
            <a:xfrm>
              <a:off x="4950464" y="3620757"/>
              <a:ext cx="69372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인천공항</a:t>
              </a:r>
              <a:endParaRPr lang="en-US" altLang="ko-KR" sz="900" b="1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900" b="1" dirty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도입모델</a:t>
              </a:r>
            </a:p>
          </p:txBody>
        </p:sp>
      </p:grpSp>
      <p:sp>
        <p:nvSpPr>
          <p:cNvPr id="173" name="모서리가 둥근 직사각형 41">
            <a:extLst>
              <a:ext uri="{FF2B5EF4-FFF2-40B4-BE49-F238E27FC236}">
                <a16:creationId xmlns:a16="http://schemas.microsoft.com/office/drawing/2014/main" id="{099C6E06-B65F-91F6-E2A2-402749145189}"/>
              </a:ext>
            </a:extLst>
          </p:cNvPr>
          <p:cNvSpPr/>
          <p:nvPr/>
        </p:nvSpPr>
        <p:spPr>
          <a:xfrm>
            <a:off x="6223744" y="3580218"/>
            <a:ext cx="1440000" cy="4462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사업장마다 담당자의 부재 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상황에도</a:t>
            </a:r>
            <a:r>
              <a:rPr lang="en-US" altLang="ko-KR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,</a:t>
            </a: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 중앙센터에서 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  <a:p>
            <a:pPr marL="7702" algn="ctr">
              <a:spcBef>
                <a:spcPts val="73"/>
              </a:spcBef>
              <a:defRPr/>
            </a:pPr>
            <a:r>
              <a:rPr lang="ko-KR" altLang="en-US" sz="75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개별 사업장 </a:t>
            </a: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관제 가능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</p:txBody>
      </p:sp>
      <p:sp>
        <p:nvSpPr>
          <p:cNvPr id="174" name="모서리가 둥근 직사각형 41">
            <a:extLst>
              <a:ext uri="{FF2B5EF4-FFF2-40B4-BE49-F238E27FC236}">
                <a16:creationId xmlns:a16="http://schemas.microsoft.com/office/drawing/2014/main" id="{292FC66C-4E81-5133-4728-7E2CCD6CF063}"/>
              </a:ext>
            </a:extLst>
          </p:cNvPr>
          <p:cNvSpPr/>
          <p:nvPr/>
        </p:nvSpPr>
        <p:spPr>
          <a:xfrm>
            <a:off x="7828080" y="3580218"/>
            <a:ext cx="1440000" cy="4462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별도의 취합 및 가공 절차 없이</a:t>
            </a:r>
            <a:r>
              <a:rPr lang="en-US" altLang="ko-KR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, </a:t>
            </a: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즉각적으로 로봇 활용에 대한 정량적 효과 추출 및 분석 가능 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</p:txBody>
      </p:sp>
      <p:sp>
        <p:nvSpPr>
          <p:cNvPr id="175" name="모서리가 둥근 직사각형 41">
            <a:extLst>
              <a:ext uri="{FF2B5EF4-FFF2-40B4-BE49-F238E27FC236}">
                <a16:creationId xmlns:a16="http://schemas.microsoft.com/office/drawing/2014/main" id="{19213FA2-93D3-A030-6651-8989759DDFA6}"/>
              </a:ext>
            </a:extLst>
          </p:cNvPr>
          <p:cNvSpPr/>
          <p:nvPr/>
        </p:nvSpPr>
        <p:spPr>
          <a:xfrm>
            <a:off x="6223744" y="5858273"/>
            <a:ext cx="1440000" cy="4462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스케줄링 적용을 통한 로봇 자동 작업으로</a:t>
            </a:r>
            <a:r>
              <a:rPr lang="en-US" altLang="ko-KR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,</a:t>
            </a: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 완전 자동화 및 </a:t>
            </a:r>
            <a:br>
              <a:rPr lang="en-US" altLang="ko-KR" sz="75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</a:b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관리 인력 투입 리소스 최소화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</p:txBody>
      </p:sp>
      <p:sp>
        <p:nvSpPr>
          <p:cNvPr id="176" name="모서리가 둥근 직사각형 41">
            <a:extLst>
              <a:ext uri="{FF2B5EF4-FFF2-40B4-BE49-F238E27FC236}">
                <a16:creationId xmlns:a16="http://schemas.microsoft.com/office/drawing/2014/main" id="{A91AF779-F852-7914-6F18-420262D2F44B}"/>
              </a:ext>
            </a:extLst>
          </p:cNvPr>
          <p:cNvSpPr/>
          <p:nvPr/>
        </p:nvSpPr>
        <p:spPr>
          <a:xfrm>
            <a:off x="7828080" y="5858273"/>
            <a:ext cx="1440000" cy="4462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750" spc="-12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어디에서든</a:t>
            </a:r>
            <a:r>
              <a:rPr lang="ko-KR" altLang="en-US" sz="75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 클릭 한 번으로</a:t>
            </a:r>
            <a:endParaRPr lang="en-US" altLang="ko-KR" sz="75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로봇에 대한 제어는 물론</a:t>
            </a:r>
            <a:r>
              <a:rPr lang="en-US" altLang="ko-KR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,</a:t>
            </a:r>
          </a:p>
          <a:p>
            <a:pPr marL="7702" algn="ctr">
              <a:spcBef>
                <a:spcPts val="73"/>
              </a:spcBef>
              <a:defRPr/>
            </a:pPr>
            <a:r>
              <a:rPr lang="ko-KR" altLang="en-US" sz="75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오류 발생시 카톡으로 확인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</p:txBody>
      </p:sp>
      <p:pic>
        <p:nvPicPr>
          <p:cNvPr id="177" name="Google Shape;1276;p21">
            <a:extLst>
              <a:ext uri="{FF2B5EF4-FFF2-40B4-BE49-F238E27FC236}">
                <a16:creationId xmlns:a16="http://schemas.microsoft.com/office/drawing/2014/main" id="{6B0FC68D-3BA5-C54D-8B28-8A7736F1009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1481" r="12149" b="-1"/>
          <a:stretch/>
        </p:blipFill>
        <p:spPr>
          <a:xfrm>
            <a:off x="6223744" y="2316132"/>
            <a:ext cx="1440000" cy="1276275"/>
          </a:xfrm>
          <a:prstGeom prst="rect">
            <a:avLst/>
          </a:prstGeom>
          <a:noFill/>
          <a:ln w="3175" cap="flat" cmpd="sng">
            <a:solidFill>
              <a:schemeClr val="bg1">
                <a:lumMod val="85000"/>
              </a:schemeClr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8" name="Google Shape;1264;p20" descr="텍스트, 스크린샷, 도표, 번호이(가) 표시된 사진&#10;&#10;자동 생성된 설명">
            <a:extLst>
              <a:ext uri="{FF2B5EF4-FFF2-40B4-BE49-F238E27FC236}">
                <a16:creationId xmlns:a16="http://schemas.microsoft.com/office/drawing/2014/main" id="{AC84DE41-3371-8932-873A-47D14B04188C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828080" y="2316132"/>
            <a:ext cx="1440000" cy="1260764"/>
          </a:xfrm>
          <a:prstGeom prst="rect">
            <a:avLst/>
          </a:prstGeom>
          <a:noFill/>
          <a:ln w="3175" cap="flat" cmpd="sng">
            <a:solidFill>
              <a:schemeClr val="bg1">
                <a:lumMod val="85000"/>
              </a:schemeClr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79" name="그룹 178">
            <a:extLst>
              <a:ext uri="{FF2B5EF4-FFF2-40B4-BE49-F238E27FC236}">
                <a16:creationId xmlns:a16="http://schemas.microsoft.com/office/drawing/2014/main" id="{92FB8003-7902-0905-7D68-2BDFE1CD7937}"/>
              </a:ext>
            </a:extLst>
          </p:cNvPr>
          <p:cNvGrpSpPr/>
          <p:nvPr/>
        </p:nvGrpSpPr>
        <p:grpSpPr>
          <a:xfrm>
            <a:off x="7828080" y="4562882"/>
            <a:ext cx="1440000" cy="1290632"/>
            <a:chOff x="6860375" y="2606389"/>
            <a:chExt cx="4109663" cy="1914474"/>
          </a:xfrm>
        </p:grpSpPr>
        <p:pic>
          <p:nvPicPr>
            <p:cNvPr id="180" name="그림 179">
              <a:extLst>
                <a:ext uri="{FF2B5EF4-FFF2-40B4-BE49-F238E27FC236}">
                  <a16:creationId xmlns:a16="http://schemas.microsoft.com/office/drawing/2014/main" id="{636CB8EB-7B01-36DF-4481-8DDE5C22E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0375" y="2606389"/>
              <a:ext cx="4109663" cy="1914474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</p:pic>
        <p:pic>
          <p:nvPicPr>
            <p:cNvPr id="181" name="그림 180">
              <a:extLst>
                <a:ext uri="{FF2B5EF4-FFF2-40B4-BE49-F238E27FC236}">
                  <a16:creationId xmlns:a16="http://schemas.microsoft.com/office/drawing/2014/main" id="{9C21A905-9954-D096-5FD5-2D92A6A59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967931" y="2871890"/>
              <a:ext cx="1967377" cy="1121467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182" name="직사각형 181">
              <a:extLst>
                <a:ext uri="{FF2B5EF4-FFF2-40B4-BE49-F238E27FC236}">
                  <a16:creationId xmlns:a16="http://schemas.microsoft.com/office/drawing/2014/main" id="{AA0CF769-A8FA-6AD7-FC68-C0258DF6086B}"/>
                </a:ext>
              </a:extLst>
            </p:cNvPr>
            <p:cNvSpPr/>
            <p:nvPr/>
          </p:nvSpPr>
          <p:spPr>
            <a:xfrm>
              <a:off x="8035325" y="3968122"/>
              <a:ext cx="1850519" cy="68398"/>
            </a:xfrm>
            <a:prstGeom prst="rect">
              <a:avLst/>
            </a:prstGeom>
            <a:solidFill>
              <a:srgbClr val="000000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pic>
        <p:nvPicPr>
          <p:cNvPr id="183" name="그림 182" descr="텍스트, 스크린샷, 소프트웨어, 번호이(가) 표시된 사진&#10;&#10;자동 생성된 설명">
            <a:extLst>
              <a:ext uri="{FF2B5EF4-FFF2-40B4-BE49-F238E27FC236}">
                <a16:creationId xmlns:a16="http://schemas.microsoft.com/office/drawing/2014/main" id="{86942C67-E0A8-E150-C082-382666CC83A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932"/>
          <a:stretch/>
        </p:blipFill>
        <p:spPr>
          <a:xfrm>
            <a:off x="6223744" y="4567946"/>
            <a:ext cx="1440000" cy="1285567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sp>
        <p:nvSpPr>
          <p:cNvPr id="184" name="모서리가 둥근 직사각형 41">
            <a:extLst>
              <a:ext uri="{FF2B5EF4-FFF2-40B4-BE49-F238E27FC236}">
                <a16:creationId xmlns:a16="http://schemas.microsoft.com/office/drawing/2014/main" id="{AFDEA90A-7049-DBBF-6D3F-E83C521D6F3F}"/>
              </a:ext>
            </a:extLst>
          </p:cNvPr>
          <p:cNvSpPr/>
          <p:nvPr/>
        </p:nvSpPr>
        <p:spPr>
          <a:xfrm>
            <a:off x="6223744" y="2094452"/>
            <a:ext cx="1440000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1. </a:t>
            </a:r>
            <a:r>
              <a:rPr lang="ko-KR" altLang="en-US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사업장 통합관리</a:t>
            </a:r>
            <a:endParaRPr lang="en-US" altLang="ko-KR" sz="1000" b="1" spc="-12" dirty="0">
              <a:solidFill>
                <a:schemeClr val="tx1"/>
              </a:solidFill>
              <a:latin typeface="+mn-ea"/>
              <a:cs typeface="Pretendard Medium"/>
            </a:endParaRPr>
          </a:p>
        </p:txBody>
      </p:sp>
      <p:sp>
        <p:nvSpPr>
          <p:cNvPr id="185" name="모서리가 둥근 직사각형 41">
            <a:extLst>
              <a:ext uri="{FF2B5EF4-FFF2-40B4-BE49-F238E27FC236}">
                <a16:creationId xmlns:a16="http://schemas.microsoft.com/office/drawing/2014/main" id="{A33A469F-0151-F841-8B28-3EA48FAB9B73}"/>
              </a:ext>
            </a:extLst>
          </p:cNvPr>
          <p:cNvSpPr/>
          <p:nvPr/>
        </p:nvSpPr>
        <p:spPr>
          <a:xfrm>
            <a:off x="7828080" y="2094452"/>
            <a:ext cx="1440000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2. </a:t>
            </a:r>
            <a:r>
              <a:rPr lang="ko-KR" altLang="en-US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통합 대시보드 제공</a:t>
            </a:r>
            <a:endParaRPr lang="en-US" altLang="ko-KR" sz="1000" b="1" spc="-12" dirty="0">
              <a:solidFill>
                <a:schemeClr val="tx1"/>
              </a:solidFill>
              <a:latin typeface="+mn-ea"/>
              <a:cs typeface="Pretendard Medium"/>
            </a:endParaRPr>
          </a:p>
        </p:txBody>
      </p:sp>
      <p:sp>
        <p:nvSpPr>
          <p:cNvPr id="186" name="모서리가 둥근 직사각형 41">
            <a:extLst>
              <a:ext uri="{FF2B5EF4-FFF2-40B4-BE49-F238E27FC236}">
                <a16:creationId xmlns:a16="http://schemas.microsoft.com/office/drawing/2014/main" id="{27F94AD5-B15D-99A4-8F99-AAC659D411C7}"/>
              </a:ext>
            </a:extLst>
          </p:cNvPr>
          <p:cNvSpPr/>
          <p:nvPr/>
        </p:nvSpPr>
        <p:spPr>
          <a:xfrm>
            <a:off x="6223744" y="4342697"/>
            <a:ext cx="1440000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3. </a:t>
            </a:r>
            <a:r>
              <a:rPr lang="ko-KR" altLang="en-US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스케줄링 자동 작업</a:t>
            </a:r>
            <a:endParaRPr lang="en-US" altLang="ko-KR" sz="1000" b="1" spc="-12" dirty="0">
              <a:solidFill>
                <a:schemeClr val="tx1"/>
              </a:solidFill>
              <a:latin typeface="+mn-ea"/>
              <a:cs typeface="Pretendard Medium"/>
            </a:endParaRPr>
          </a:p>
        </p:txBody>
      </p:sp>
      <p:sp>
        <p:nvSpPr>
          <p:cNvPr id="187" name="모서리가 둥근 직사각형 41">
            <a:extLst>
              <a:ext uri="{FF2B5EF4-FFF2-40B4-BE49-F238E27FC236}">
                <a16:creationId xmlns:a16="http://schemas.microsoft.com/office/drawing/2014/main" id="{EEB803C1-83BF-1986-3DF7-424EBBE6FF6B}"/>
              </a:ext>
            </a:extLst>
          </p:cNvPr>
          <p:cNvSpPr/>
          <p:nvPr/>
        </p:nvSpPr>
        <p:spPr>
          <a:xfrm>
            <a:off x="7828080" y="4342697"/>
            <a:ext cx="1440000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4. </a:t>
            </a:r>
            <a:r>
              <a:rPr lang="ko-KR" altLang="en-US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이동식 원격 제어</a:t>
            </a:r>
            <a:endParaRPr lang="en-US" altLang="ko-KR" sz="1000" b="1" spc="-12" dirty="0">
              <a:solidFill>
                <a:schemeClr val="tx1"/>
              </a:solidFill>
              <a:latin typeface="+mn-ea"/>
              <a:cs typeface="Pretendard Medium"/>
            </a:endParaRPr>
          </a:p>
        </p:txBody>
      </p:sp>
      <p:sp>
        <p:nvSpPr>
          <p:cNvPr id="188" name="모서리가 둥근 직사각형 41">
            <a:extLst>
              <a:ext uri="{FF2B5EF4-FFF2-40B4-BE49-F238E27FC236}">
                <a16:creationId xmlns:a16="http://schemas.microsoft.com/office/drawing/2014/main" id="{9D24AAB8-D1F7-C6EA-4352-67B2EFF4E7B7}"/>
              </a:ext>
            </a:extLst>
          </p:cNvPr>
          <p:cNvSpPr/>
          <p:nvPr/>
        </p:nvSpPr>
        <p:spPr>
          <a:xfrm>
            <a:off x="3324889" y="4342697"/>
            <a:ext cx="2255309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1000" b="1" spc="-12" dirty="0">
                <a:solidFill>
                  <a:schemeClr val="tx1"/>
                </a:solidFill>
                <a:latin typeface="+mj-ea"/>
                <a:ea typeface="+mj-ea"/>
                <a:cs typeface="Pretendard Medium"/>
              </a:rPr>
              <a:t>제품 스펙</a:t>
            </a:r>
            <a:endParaRPr lang="en-US" altLang="ko-KR" sz="1000" b="1" spc="-12" dirty="0">
              <a:solidFill>
                <a:schemeClr val="tx1"/>
              </a:solidFill>
              <a:latin typeface="+mj-ea"/>
              <a:ea typeface="+mj-ea"/>
              <a:cs typeface="Pretendard Medium"/>
            </a:endParaRPr>
          </a:p>
        </p:txBody>
      </p:sp>
      <p:sp>
        <p:nvSpPr>
          <p:cNvPr id="189" name="모서리가 둥근 직사각형 41">
            <a:extLst>
              <a:ext uri="{FF2B5EF4-FFF2-40B4-BE49-F238E27FC236}">
                <a16:creationId xmlns:a16="http://schemas.microsoft.com/office/drawing/2014/main" id="{FE48B5BB-EE00-06A9-B563-7B2611E990B5}"/>
              </a:ext>
            </a:extLst>
          </p:cNvPr>
          <p:cNvSpPr/>
          <p:nvPr/>
        </p:nvSpPr>
        <p:spPr>
          <a:xfrm>
            <a:off x="632771" y="4342697"/>
            <a:ext cx="2538967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1000" b="1" spc="-12" dirty="0">
                <a:solidFill>
                  <a:schemeClr val="tx1"/>
                </a:solidFill>
                <a:latin typeface="+mj-ea"/>
                <a:ea typeface="+mj-ea"/>
                <a:cs typeface="Pretendard Medium"/>
              </a:rPr>
              <a:t>제품 특징</a:t>
            </a:r>
            <a:endParaRPr lang="en-US" altLang="ko-KR" sz="1000" b="1" spc="-12" dirty="0">
              <a:solidFill>
                <a:schemeClr val="tx1"/>
              </a:solidFill>
              <a:latin typeface="+mj-ea"/>
              <a:ea typeface="+mj-ea"/>
              <a:cs typeface="Pretendard Medium"/>
            </a:endParaRPr>
          </a:p>
        </p:txBody>
      </p:sp>
      <p:cxnSp>
        <p:nvCxnSpPr>
          <p:cNvPr id="190" name="직선 연결선 189">
            <a:extLst>
              <a:ext uri="{FF2B5EF4-FFF2-40B4-BE49-F238E27FC236}">
                <a16:creationId xmlns:a16="http://schemas.microsoft.com/office/drawing/2014/main" id="{21F133AC-C11C-030A-D968-C9DA2192D234}"/>
              </a:ext>
            </a:extLst>
          </p:cNvPr>
          <p:cNvCxnSpPr>
            <a:cxnSpLocks/>
          </p:cNvCxnSpPr>
          <p:nvPr/>
        </p:nvCxnSpPr>
        <p:spPr>
          <a:xfrm>
            <a:off x="5905010" y="1495425"/>
            <a:ext cx="6006" cy="4963396"/>
          </a:xfrm>
          <a:prstGeom prst="line">
            <a:avLst/>
          </a:prstGeom>
          <a:ln>
            <a:solidFill>
              <a:srgbClr val="2DA1A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2" name="그림 171">
            <a:extLst>
              <a:ext uri="{FF2B5EF4-FFF2-40B4-BE49-F238E27FC236}">
                <a16:creationId xmlns:a16="http://schemas.microsoft.com/office/drawing/2014/main" id="{B37BEE99-8AB1-8BA1-C612-2B8DE89005B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1402" t="14496" r="31237" b="15311"/>
          <a:stretch/>
        </p:blipFill>
        <p:spPr>
          <a:xfrm>
            <a:off x="8732870" y="5354211"/>
            <a:ext cx="312031" cy="30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352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ECOBOT Sprayer 50 | Gaussian Robotics | Singapore">
            <a:extLst>
              <a:ext uri="{FF2B5EF4-FFF2-40B4-BE49-F238E27FC236}">
                <a16:creationId xmlns:a16="http://schemas.microsoft.com/office/drawing/2014/main" id="{433DA652-ABAE-60C5-B0D3-C54757AFDA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836101" y="2197530"/>
            <a:ext cx="1599092" cy="1964387"/>
          </a:xfrm>
          <a:prstGeom prst="rect">
            <a:avLst/>
          </a:prstGeom>
          <a:noFill/>
        </p:spPr>
      </p:pic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14977A7-439B-88E1-2155-523AC1CA5E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96635"/>
              </p:ext>
            </p:extLst>
          </p:nvPr>
        </p:nvGraphicFramePr>
        <p:xfrm>
          <a:off x="3324889" y="4558119"/>
          <a:ext cx="2253619" cy="17429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1218">
                  <a:extLst>
                    <a:ext uri="{9D8B030D-6E8A-4147-A177-3AD203B41FA5}">
                      <a16:colId xmlns:a16="http://schemas.microsoft.com/office/drawing/2014/main" val="2917673035"/>
                    </a:ext>
                  </a:extLst>
                </a:gridCol>
                <a:gridCol w="1502401">
                  <a:extLst>
                    <a:ext uri="{9D8B030D-6E8A-4147-A177-3AD203B41FA5}">
                      <a16:colId xmlns:a16="http://schemas.microsoft.com/office/drawing/2014/main" val="2229134668"/>
                    </a:ext>
                  </a:extLst>
                </a:gridCol>
              </a:tblGrid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길이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860mm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832636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너비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700mm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41828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높이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1,030mm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770311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무게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150kg</a:t>
                      </a: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003044"/>
                  </a:ext>
                </a:extLst>
              </a:tr>
              <a:tr h="18066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스크러빙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폭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500mm (10 in * 2ea)</a:t>
                      </a: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524565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최소 가용 폭</a:t>
                      </a: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1m 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이내</a:t>
                      </a: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592521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사용시간</a:t>
                      </a: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3~8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</a:t>
                      </a: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164889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충전시간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80770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소음수준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55-70dB</a:t>
                      </a: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162000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용량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24L / 18L (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정수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오수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001804"/>
                  </a:ext>
                </a:extLst>
              </a:tr>
            </a:tbl>
          </a:graphicData>
        </a:graphic>
      </p:graphicFrame>
      <p:sp>
        <p:nvSpPr>
          <p:cNvPr id="25" name="모서리가 둥근 직사각형 41">
            <a:extLst>
              <a:ext uri="{FF2B5EF4-FFF2-40B4-BE49-F238E27FC236}">
                <a16:creationId xmlns:a16="http://schemas.microsoft.com/office/drawing/2014/main" id="{7EDF8144-3C86-C0E3-B960-A2EA247F28AF}"/>
              </a:ext>
            </a:extLst>
          </p:cNvPr>
          <p:cNvSpPr/>
          <p:nvPr/>
        </p:nvSpPr>
        <p:spPr>
          <a:xfrm>
            <a:off x="632771" y="1629185"/>
            <a:ext cx="4945738" cy="252000"/>
          </a:xfrm>
          <a:prstGeom prst="roundRect">
            <a:avLst>
              <a:gd name="adj" fmla="val 18255"/>
            </a:avLst>
          </a:prstGeom>
          <a:solidFill>
            <a:srgbClr val="2DA1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1200" spc="-12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Pretendard Medium"/>
              </a:rPr>
              <a:t>대</a:t>
            </a:r>
            <a:r>
              <a:rPr lang="ko-KR" altLang="en-US" sz="1200" b="0" spc="-12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Pretendard Medium"/>
              </a:rPr>
              <a:t>형 청소로봇 </a:t>
            </a:r>
            <a:r>
              <a:rPr lang="en-US" altLang="ko-KR" sz="1200" spc="-12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Pretendard Medium"/>
              </a:rPr>
              <a:t>Scrubber 50</a:t>
            </a:r>
            <a:endParaRPr lang="en-US" altLang="ko-KR" sz="1200" b="0" spc="-12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Pretendard Medium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145CD99D-C5C6-2E75-868E-75052BA9CF39}"/>
              </a:ext>
            </a:extLst>
          </p:cNvPr>
          <p:cNvGrpSpPr/>
          <p:nvPr/>
        </p:nvGrpSpPr>
        <p:grpSpPr>
          <a:xfrm>
            <a:off x="639434" y="4608600"/>
            <a:ext cx="2711758" cy="216000"/>
            <a:chOff x="681002" y="4523755"/>
            <a:chExt cx="2711758" cy="21600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9B422EF8-D61C-6F30-C353-075EA8E403A9}"/>
                </a:ext>
              </a:extLst>
            </p:cNvPr>
            <p:cNvGrpSpPr/>
            <p:nvPr/>
          </p:nvGrpSpPr>
          <p:grpSpPr>
            <a:xfrm>
              <a:off x="681002" y="4523755"/>
              <a:ext cx="216000" cy="216000"/>
              <a:chOff x="4360954" y="2415966"/>
              <a:chExt cx="688614" cy="688614"/>
            </a:xfrm>
            <a:solidFill>
              <a:srgbClr val="2DA1AE"/>
            </a:solidFill>
          </p:grpSpPr>
          <p:sp>
            <p:nvSpPr>
              <p:cNvPr id="67" name="타원 66">
                <a:extLst>
                  <a:ext uri="{FF2B5EF4-FFF2-40B4-BE49-F238E27FC236}">
                    <a16:creationId xmlns:a16="http://schemas.microsoft.com/office/drawing/2014/main" id="{1B81BED4-6196-F11F-1763-A917187D9E14}"/>
                  </a:ext>
                </a:extLst>
              </p:cNvPr>
              <p:cNvSpPr/>
              <p:nvPr/>
            </p:nvSpPr>
            <p:spPr>
              <a:xfrm>
                <a:off x="4360954" y="2415966"/>
                <a:ext cx="688614" cy="688614"/>
              </a:xfrm>
              <a:prstGeom prst="ellipse">
                <a:avLst/>
              </a:prstGeom>
              <a:grpFill/>
              <a:ln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400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68" name="그림 67">
                <a:extLst>
                  <a:ext uri="{FF2B5EF4-FFF2-40B4-BE49-F238E27FC236}">
                    <a16:creationId xmlns:a16="http://schemas.microsoft.com/office/drawing/2014/main" id="{52AAF9FC-6BC6-C216-3CC0-CCA8DA27918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biLevel thresh="50000"/>
              </a:blip>
              <a:stretch>
                <a:fillRect/>
              </a:stretch>
            </p:blipFill>
            <p:spPr>
              <a:xfrm>
                <a:off x="4476000" y="2507922"/>
                <a:ext cx="470489" cy="477636"/>
              </a:xfrm>
              <a:prstGeom prst="rect">
                <a:avLst/>
              </a:prstGeom>
              <a:grpFill/>
              <a:ln>
                <a:solidFill>
                  <a:srgbClr val="2DA1AE"/>
                </a:solidFill>
              </a:ln>
            </p:spPr>
          </p:pic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A62D55E-7881-2590-3616-7D3FE6D9DF30}"/>
                </a:ext>
              </a:extLst>
            </p:cNvPr>
            <p:cNvSpPr txBox="1"/>
            <p:nvPr/>
          </p:nvSpPr>
          <p:spPr>
            <a:xfrm>
              <a:off x="1014972" y="4559260"/>
              <a:ext cx="2377788" cy="1692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11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100% </a:t>
              </a:r>
              <a:r>
                <a:rPr lang="ko-KR" altLang="en-US" sz="11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완전 자율 주행</a:t>
              </a:r>
              <a:endParaRPr lang="en-US" altLang="ko-KR" sz="11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2F53D47-C029-C44F-8F6B-CF04DB6FEF38}"/>
              </a:ext>
            </a:extLst>
          </p:cNvPr>
          <p:cNvGrpSpPr/>
          <p:nvPr/>
        </p:nvGrpSpPr>
        <p:grpSpPr>
          <a:xfrm>
            <a:off x="639434" y="5713965"/>
            <a:ext cx="2711758" cy="216000"/>
            <a:chOff x="681002" y="5720746"/>
            <a:chExt cx="2711758" cy="216000"/>
          </a:xfrm>
        </p:grpSpPr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B8960851-F44D-818B-0AF2-6C836F971155}"/>
                </a:ext>
              </a:extLst>
            </p:cNvPr>
            <p:cNvGrpSpPr/>
            <p:nvPr/>
          </p:nvGrpSpPr>
          <p:grpSpPr>
            <a:xfrm>
              <a:off x="681002" y="5720746"/>
              <a:ext cx="216000" cy="216000"/>
              <a:chOff x="4348190" y="3674200"/>
              <a:chExt cx="688614" cy="688614"/>
            </a:xfrm>
          </p:grpSpPr>
          <p:sp>
            <p:nvSpPr>
              <p:cNvPr id="71" name="타원 70">
                <a:extLst>
                  <a:ext uri="{FF2B5EF4-FFF2-40B4-BE49-F238E27FC236}">
                    <a16:creationId xmlns:a16="http://schemas.microsoft.com/office/drawing/2014/main" id="{AD271924-EBBD-BC1A-9C5E-597F820524F8}"/>
                  </a:ext>
                </a:extLst>
              </p:cNvPr>
              <p:cNvSpPr/>
              <p:nvPr/>
            </p:nvSpPr>
            <p:spPr>
              <a:xfrm>
                <a:off x="4348190" y="3674200"/>
                <a:ext cx="688614" cy="688614"/>
              </a:xfrm>
              <a:prstGeom prst="ellipse">
                <a:avLst/>
              </a:prstGeom>
              <a:solidFill>
                <a:srgbClr val="2DA1AE"/>
              </a:solidFill>
              <a:ln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400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72" name="그림 71">
                <a:extLst>
                  <a:ext uri="{FF2B5EF4-FFF2-40B4-BE49-F238E27FC236}">
                    <a16:creationId xmlns:a16="http://schemas.microsoft.com/office/drawing/2014/main" id="{18D2C69E-242D-06D5-CF16-D74EB57C993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biLevel thresh="50000"/>
              </a:blip>
              <a:stretch>
                <a:fillRect/>
              </a:stretch>
            </p:blipFill>
            <p:spPr>
              <a:xfrm>
                <a:off x="4418148" y="3755870"/>
                <a:ext cx="574226" cy="523930"/>
              </a:xfrm>
              <a:prstGeom prst="rect">
                <a:avLst/>
              </a:prstGeom>
            </p:spPr>
          </p:pic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2F06551-4284-ED82-63C7-99EDBFF01640}"/>
                </a:ext>
              </a:extLst>
            </p:cNvPr>
            <p:cNvSpPr txBox="1"/>
            <p:nvPr/>
          </p:nvSpPr>
          <p:spPr>
            <a:xfrm>
              <a:off x="1014972" y="5760160"/>
              <a:ext cx="2377788" cy="1692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1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작업 종료 후 자동 충전 도킹</a:t>
              </a:r>
              <a:endParaRPr lang="en-US" altLang="ko-KR" sz="11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CE2053C-9B3D-6543-052F-97265827A174}"/>
              </a:ext>
            </a:extLst>
          </p:cNvPr>
          <p:cNvGrpSpPr/>
          <p:nvPr/>
        </p:nvGrpSpPr>
        <p:grpSpPr>
          <a:xfrm>
            <a:off x="639434" y="6082419"/>
            <a:ext cx="2711758" cy="216000"/>
            <a:chOff x="681002" y="6119743"/>
            <a:chExt cx="2711758" cy="216000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73E826F-E603-C724-B25E-95DBEC3B9055}"/>
                </a:ext>
              </a:extLst>
            </p:cNvPr>
            <p:cNvSpPr txBox="1"/>
            <p:nvPr/>
          </p:nvSpPr>
          <p:spPr>
            <a:xfrm>
              <a:off x="1014972" y="6160460"/>
              <a:ext cx="2377788" cy="1692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11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5</a:t>
              </a:r>
              <a:r>
                <a:rPr lang="ko-KR" altLang="en-US" sz="11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단계 필터 정화 시스템</a:t>
              </a:r>
              <a:endParaRPr lang="en-US" altLang="ko-KR" sz="11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543FEE09-2C79-C444-A2B6-40A4522A86F4}"/>
                </a:ext>
              </a:extLst>
            </p:cNvPr>
            <p:cNvGrpSpPr/>
            <p:nvPr/>
          </p:nvGrpSpPr>
          <p:grpSpPr>
            <a:xfrm>
              <a:off x="681002" y="6119743"/>
              <a:ext cx="216000" cy="216000"/>
              <a:chOff x="7166913" y="2421585"/>
              <a:chExt cx="688614" cy="688614"/>
            </a:xfrm>
            <a:solidFill>
              <a:srgbClr val="2DA1AE"/>
            </a:solidFill>
          </p:grpSpPr>
          <p:sp>
            <p:nvSpPr>
              <p:cNvPr id="106" name="타원 105">
                <a:extLst>
                  <a:ext uri="{FF2B5EF4-FFF2-40B4-BE49-F238E27FC236}">
                    <a16:creationId xmlns:a16="http://schemas.microsoft.com/office/drawing/2014/main" id="{54212A97-86EF-CC38-44C0-347926906AFF}"/>
                  </a:ext>
                </a:extLst>
              </p:cNvPr>
              <p:cNvSpPr/>
              <p:nvPr/>
            </p:nvSpPr>
            <p:spPr>
              <a:xfrm>
                <a:off x="7166913" y="2421585"/>
                <a:ext cx="688614" cy="688614"/>
              </a:xfrm>
              <a:prstGeom prst="ellipse">
                <a:avLst/>
              </a:prstGeom>
              <a:grpFill/>
              <a:ln w="9525"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400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107" name="그림 106">
                <a:extLst>
                  <a:ext uri="{FF2B5EF4-FFF2-40B4-BE49-F238E27FC236}">
                    <a16:creationId xmlns:a16="http://schemas.microsoft.com/office/drawing/2014/main" id="{32DCDA84-67CD-506F-2F76-47FF0126A0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biLevel thresh="50000"/>
              </a:blip>
              <a:stretch>
                <a:fillRect/>
              </a:stretch>
            </p:blipFill>
            <p:spPr>
              <a:xfrm>
                <a:off x="7373739" y="2520859"/>
                <a:ext cx="287058" cy="478828"/>
              </a:xfrm>
              <a:prstGeom prst="rect">
                <a:avLst/>
              </a:prstGeom>
              <a:grpFill/>
              <a:ln>
                <a:solidFill>
                  <a:srgbClr val="2DA1AE"/>
                </a:solidFill>
              </a:ln>
            </p:spPr>
          </p:pic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50AB1193-5075-1BB7-F008-D0E5558C2388}"/>
              </a:ext>
            </a:extLst>
          </p:cNvPr>
          <p:cNvGrpSpPr/>
          <p:nvPr/>
        </p:nvGrpSpPr>
        <p:grpSpPr>
          <a:xfrm>
            <a:off x="639434" y="4977055"/>
            <a:ext cx="2671267" cy="216000"/>
            <a:chOff x="681002" y="4922752"/>
            <a:chExt cx="2671267" cy="216000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796DC28-3419-5D9B-BEF9-3F5DD55CF7E7}"/>
                </a:ext>
              </a:extLst>
            </p:cNvPr>
            <p:cNvSpPr txBox="1"/>
            <p:nvPr/>
          </p:nvSpPr>
          <p:spPr>
            <a:xfrm>
              <a:off x="974481" y="4959560"/>
              <a:ext cx="2377788" cy="1692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1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en-US" altLang="ko-KR" sz="11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AI</a:t>
              </a:r>
              <a:r>
                <a:rPr lang="ko-KR" altLang="en-US" sz="11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기반 실시간 장애물 회피</a:t>
              </a:r>
              <a:endParaRPr lang="en-US" altLang="ko-KR" sz="11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BAAA86EC-4576-B240-4131-D07F278BD550}"/>
                </a:ext>
              </a:extLst>
            </p:cNvPr>
            <p:cNvGrpSpPr/>
            <p:nvPr/>
          </p:nvGrpSpPr>
          <p:grpSpPr>
            <a:xfrm>
              <a:off x="681002" y="4922752"/>
              <a:ext cx="216000" cy="216000"/>
              <a:chOff x="7166913" y="4936962"/>
              <a:chExt cx="688614" cy="688614"/>
            </a:xfrm>
            <a:solidFill>
              <a:srgbClr val="2DA1AE"/>
            </a:solidFill>
          </p:grpSpPr>
          <p:sp>
            <p:nvSpPr>
              <p:cNvPr id="109" name="타원 108">
                <a:extLst>
                  <a:ext uri="{FF2B5EF4-FFF2-40B4-BE49-F238E27FC236}">
                    <a16:creationId xmlns:a16="http://schemas.microsoft.com/office/drawing/2014/main" id="{91B7DF71-C685-09B7-803D-53D5EED5E121}"/>
                  </a:ext>
                </a:extLst>
              </p:cNvPr>
              <p:cNvSpPr/>
              <p:nvPr/>
            </p:nvSpPr>
            <p:spPr>
              <a:xfrm>
                <a:off x="7166913" y="4936962"/>
                <a:ext cx="688614" cy="688614"/>
              </a:xfrm>
              <a:prstGeom prst="ellipse">
                <a:avLst/>
              </a:prstGeom>
              <a:grpFill/>
              <a:ln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110" name="그림 109">
                <a:extLst>
                  <a:ext uri="{FF2B5EF4-FFF2-40B4-BE49-F238E27FC236}">
                    <a16:creationId xmlns:a16="http://schemas.microsoft.com/office/drawing/2014/main" id="{BFEF8486-552B-30D1-3FE8-7A626C99F6B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biLevel thresh="50000"/>
              </a:blip>
              <a:stretch>
                <a:fillRect/>
              </a:stretch>
            </p:blipFill>
            <p:spPr>
              <a:xfrm>
                <a:off x="7275398" y="5052002"/>
                <a:ext cx="478827" cy="416889"/>
              </a:xfrm>
              <a:prstGeom prst="rect">
                <a:avLst/>
              </a:prstGeom>
              <a:grpFill/>
              <a:ln>
                <a:solidFill>
                  <a:srgbClr val="2DA1AE"/>
                </a:solidFill>
              </a:ln>
            </p:spPr>
          </p:pic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D06A623-B3A7-8774-16F4-35AB58A54404}"/>
              </a:ext>
            </a:extLst>
          </p:cNvPr>
          <p:cNvGrpSpPr/>
          <p:nvPr/>
        </p:nvGrpSpPr>
        <p:grpSpPr>
          <a:xfrm>
            <a:off x="639434" y="5345510"/>
            <a:ext cx="2696312" cy="216000"/>
            <a:chOff x="681002" y="5321749"/>
            <a:chExt cx="2696312" cy="21600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E23B92D-EC96-CD8D-B344-852A98B5B6A6}"/>
                </a:ext>
              </a:extLst>
            </p:cNvPr>
            <p:cNvSpPr txBox="1"/>
            <p:nvPr/>
          </p:nvSpPr>
          <p:spPr>
            <a:xfrm>
              <a:off x="999526" y="5359860"/>
              <a:ext cx="2377788" cy="1692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11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3cm </a:t>
              </a:r>
              <a:r>
                <a:rPr lang="ko-KR" altLang="en-US" sz="11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근접 청소</a:t>
              </a:r>
              <a:endParaRPr lang="en-US" altLang="ko-KR" sz="11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D9CDAD17-969D-F464-921D-42FD18E64872}"/>
                </a:ext>
              </a:extLst>
            </p:cNvPr>
            <p:cNvGrpSpPr/>
            <p:nvPr/>
          </p:nvGrpSpPr>
          <p:grpSpPr>
            <a:xfrm>
              <a:off x="681002" y="5321749"/>
              <a:ext cx="216000" cy="216000"/>
              <a:chOff x="4353386" y="4933800"/>
              <a:chExt cx="688614" cy="688614"/>
            </a:xfrm>
            <a:solidFill>
              <a:srgbClr val="2DA1AE"/>
            </a:solidFill>
          </p:grpSpPr>
          <p:sp>
            <p:nvSpPr>
              <p:cNvPr id="112" name="타원 111">
                <a:extLst>
                  <a:ext uri="{FF2B5EF4-FFF2-40B4-BE49-F238E27FC236}">
                    <a16:creationId xmlns:a16="http://schemas.microsoft.com/office/drawing/2014/main" id="{48BDCD30-8FD1-8EA8-29A7-E89A7C610B74}"/>
                  </a:ext>
                </a:extLst>
              </p:cNvPr>
              <p:cNvSpPr/>
              <p:nvPr/>
            </p:nvSpPr>
            <p:spPr>
              <a:xfrm>
                <a:off x="4353386" y="4933800"/>
                <a:ext cx="688614" cy="688614"/>
              </a:xfrm>
              <a:prstGeom prst="ellipse">
                <a:avLst/>
              </a:prstGeom>
              <a:grpFill/>
              <a:ln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400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113" name="그림 112">
                <a:extLst>
                  <a:ext uri="{FF2B5EF4-FFF2-40B4-BE49-F238E27FC236}">
                    <a16:creationId xmlns:a16="http://schemas.microsoft.com/office/drawing/2014/main" id="{EE33EDD4-85B6-BB4B-89C7-B5AA0F184A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biLevel thresh="50000"/>
              </a:blip>
              <a:stretch>
                <a:fillRect/>
              </a:stretch>
            </p:blipFill>
            <p:spPr>
              <a:xfrm>
                <a:off x="4464651" y="5056885"/>
                <a:ext cx="464534" cy="452623"/>
              </a:xfrm>
              <a:prstGeom prst="rect">
                <a:avLst/>
              </a:prstGeom>
              <a:grpFill/>
              <a:ln>
                <a:solidFill>
                  <a:srgbClr val="2DA1AE"/>
                </a:solidFill>
              </a:ln>
            </p:spPr>
          </p:pic>
        </p:grp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A20132D4-4452-AD83-C0EB-C52BB9E29BA3}"/>
              </a:ext>
            </a:extLst>
          </p:cNvPr>
          <p:cNvGrpSpPr/>
          <p:nvPr/>
        </p:nvGrpSpPr>
        <p:grpSpPr>
          <a:xfrm>
            <a:off x="632192" y="2407095"/>
            <a:ext cx="3435951" cy="1494099"/>
            <a:chOff x="632192" y="2407095"/>
            <a:chExt cx="3435951" cy="1494099"/>
          </a:xfrm>
        </p:grpSpPr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9E237DD9-0748-21B5-154C-5A4D4BAF46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32192" y="2407095"/>
              <a:ext cx="217559" cy="206255"/>
              <a:chOff x="1468407" y="4844084"/>
              <a:chExt cx="189669" cy="179814"/>
            </a:xfrm>
          </p:grpSpPr>
          <p:sp>
            <p:nvSpPr>
              <p:cNvPr id="79" name="Freeform 390">
                <a:extLst>
                  <a:ext uri="{FF2B5EF4-FFF2-40B4-BE49-F238E27FC236}">
                    <a16:creationId xmlns:a16="http://schemas.microsoft.com/office/drawing/2014/main" id="{47724A3D-2D3F-E48A-BA83-FD6AA6E9735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97108" y="4844084"/>
                <a:ext cx="160968" cy="122400"/>
              </a:xfrm>
              <a:custGeom>
                <a:avLst/>
                <a:gdLst>
                  <a:gd name="T0" fmla="*/ 0 w 1202"/>
                  <a:gd name="T1" fmla="*/ 481 h 914"/>
                  <a:gd name="T2" fmla="*/ 330 w 1202"/>
                  <a:gd name="T3" fmla="*/ 481 h 914"/>
                  <a:gd name="T4" fmla="*/ 448 w 1202"/>
                  <a:gd name="T5" fmla="*/ 656 h 914"/>
                  <a:gd name="T6" fmla="*/ 882 w 1202"/>
                  <a:gd name="T7" fmla="*/ 0 h 914"/>
                  <a:gd name="T8" fmla="*/ 1202 w 1202"/>
                  <a:gd name="T9" fmla="*/ 0 h 914"/>
                  <a:gd name="T10" fmla="*/ 622 w 1202"/>
                  <a:gd name="T11" fmla="*/ 914 h 914"/>
                  <a:gd name="T12" fmla="*/ 274 w 1202"/>
                  <a:gd name="T13" fmla="*/ 914 h 914"/>
                  <a:gd name="T14" fmla="*/ 0 w 1202"/>
                  <a:gd name="T15" fmla="*/ 481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2" h="914">
                    <a:moveTo>
                      <a:pt x="0" y="481"/>
                    </a:moveTo>
                    <a:lnTo>
                      <a:pt x="330" y="481"/>
                    </a:lnTo>
                    <a:lnTo>
                      <a:pt x="448" y="656"/>
                    </a:lnTo>
                    <a:lnTo>
                      <a:pt x="882" y="0"/>
                    </a:lnTo>
                    <a:lnTo>
                      <a:pt x="1202" y="0"/>
                    </a:lnTo>
                    <a:lnTo>
                      <a:pt x="622" y="914"/>
                    </a:lnTo>
                    <a:lnTo>
                      <a:pt x="274" y="914"/>
                    </a:lnTo>
                    <a:lnTo>
                      <a:pt x="0" y="481"/>
                    </a:lnTo>
                    <a:close/>
                  </a:path>
                </a:pathLst>
              </a:custGeom>
              <a:solidFill>
                <a:srgbClr val="2F9CB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80" name="자유형: 도형 79">
                <a:extLst>
                  <a:ext uri="{FF2B5EF4-FFF2-40B4-BE49-F238E27FC236}">
                    <a16:creationId xmlns:a16="http://schemas.microsoft.com/office/drawing/2014/main" id="{4B99A93C-7A74-5F25-FF4C-12011295BCF0}"/>
                  </a:ext>
                </a:extLst>
              </p:cNvPr>
              <p:cNvSpPr/>
              <p:nvPr/>
            </p:nvSpPr>
            <p:spPr>
              <a:xfrm>
                <a:off x="1468407" y="4844084"/>
                <a:ext cx="179599" cy="179814"/>
              </a:xfrm>
              <a:custGeom>
                <a:avLst/>
                <a:gdLst>
                  <a:gd name="connsiteX0" fmla="*/ 178122 w 356390"/>
                  <a:gd name="connsiteY0" fmla="*/ 356818 h 356817"/>
                  <a:gd name="connsiteX1" fmla="*/ 17732 w 356390"/>
                  <a:gd name="connsiteY1" fmla="*/ 256746 h 356817"/>
                  <a:gd name="connsiteX2" fmla="*/ 40590 w 356390"/>
                  <a:gd name="connsiteY2" fmla="*/ 64509 h 356817"/>
                  <a:gd name="connsiteX3" fmla="*/ 222616 w 356390"/>
                  <a:gd name="connsiteY3" fmla="*/ 5611 h 356817"/>
                  <a:gd name="connsiteX4" fmla="*/ 232477 w 356390"/>
                  <a:gd name="connsiteY4" fmla="*/ 22334 h 356817"/>
                  <a:gd name="connsiteX5" fmla="*/ 215754 w 356390"/>
                  <a:gd name="connsiteY5" fmla="*/ 32195 h 356817"/>
                  <a:gd name="connsiteX6" fmla="*/ 61718 w 356390"/>
                  <a:gd name="connsiteY6" fmla="*/ 82042 h 356817"/>
                  <a:gd name="connsiteX7" fmla="*/ 42388 w 356390"/>
                  <a:gd name="connsiteY7" fmla="*/ 244690 h 356817"/>
                  <a:gd name="connsiteX8" fmla="*/ 182211 w 356390"/>
                  <a:gd name="connsiteY8" fmla="*/ 329328 h 356817"/>
                  <a:gd name="connsiteX9" fmla="*/ 316004 w 356390"/>
                  <a:gd name="connsiteY9" fmla="*/ 239666 h 356817"/>
                  <a:gd name="connsiteX10" fmla="*/ 324183 w 356390"/>
                  <a:gd name="connsiteY10" fmla="*/ 140631 h 356817"/>
                  <a:gd name="connsiteX11" fmla="*/ 334044 w 356390"/>
                  <a:gd name="connsiteY11" fmla="*/ 123908 h 356817"/>
                  <a:gd name="connsiteX12" fmla="*/ 350767 w 356390"/>
                  <a:gd name="connsiteY12" fmla="*/ 133769 h 356817"/>
                  <a:gd name="connsiteX13" fmla="*/ 341112 w 356390"/>
                  <a:gd name="connsiteY13" fmla="*/ 250776 h 356817"/>
                  <a:gd name="connsiteX14" fmla="*/ 182966 w 356390"/>
                  <a:gd name="connsiteY14" fmla="*/ 356763 h 356817"/>
                  <a:gd name="connsiteX15" fmla="*/ 178122 w 356390"/>
                  <a:gd name="connsiteY15" fmla="*/ 356818 h 356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56390" h="356817">
                    <a:moveTo>
                      <a:pt x="178122" y="356818"/>
                    </a:moveTo>
                    <a:cubicBezTo>
                      <a:pt x="110268" y="356825"/>
                      <a:pt x="47699" y="317943"/>
                      <a:pt x="17732" y="256746"/>
                    </a:cubicBezTo>
                    <a:cubicBezTo>
                      <a:pt x="-12592" y="194801"/>
                      <a:pt x="-3411" y="117547"/>
                      <a:pt x="40590" y="64509"/>
                    </a:cubicBezTo>
                    <a:cubicBezTo>
                      <a:pt x="84542" y="11526"/>
                      <a:pt x="155998" y="-11593"/>
                      <a:pt x="222616" y="5611"/>
                    </a:cubicBezTo>
                    <a:cubicBezTo>
                      <a:pt x="229952" y="7505"/>
                      <a:pt x="234364" y="14992"/>
                      <a:pt x="232477" y="22334"/>
                    </a:cubicBezTo>
                    <a:cubicBezTo>
                      <a:pt x="230583" y="29677"/>
                      <a:pt x="223090" y="34082"/>
                      <a:pt x="215754" y="32195"/>
                    </a:cubicBezTo>
                    <a:cubicBezTo>
                      <a:pt x="159402" y="17640"/>
                      <a:pt x="98918" y="37198"/>
                      <a:pt x="61718" y="82042"/>
                    </a:cubicBezTo>
                    <a:cubicBezTo>
                      <a:pt x="24498" y="126914"/>
                      <a:pt x="16730" y="192276"/>
                      <a:pt x="42388" y="244690"/>
                    </a:cubicBezTo>
                    <a:cubicBezTo>
                      <a:pt x="67949" y="296897"/>
                      <a:pt x="124336" y="330906"/>
                      <a:pt x="182211" y="329328"/>
                    </a:cubicBezTo>
                    <a:cubicBezTo>
                      <a:pt x="240080" y="327749"/>
                      <a:pt x="292597" y="292553"/>
                      <a:pt x="316004" y="239666"/>
                    </a:cubicBezTo>
                    <a:cubicBezTo>
                      <a:pt x="329748" y="208608"/>
                      <a:pt x="332658" y="173439"/>
                      <a:pt x="324183" y="140631"/>
                    </a:cubicBezTo>
                    <a:cubicBezTo>
                      <a:pt x="322289" y="133296"/>
                      <a:pt x="326702" y="125809"/>
                      <a:pt x="334044" y="123908"/>
                    </a:cubicBezTo>
                    <a:cubicBezTo>
                      <a:pt x="341366" y="122007"/>
                      <a:pt x="348867" y="126427"/>
                      <a:pt x="350767" y="133769"/>
                    </a:cubicBezTo>
                    <a:cubicBezTo>
                      <a:pt x="360772" y="172534"/>
                      <a:pt x="357348" y="214091"/>
                      <a:pt x="341112" y="250776"/>
                    </a:cubicBezTo>
                    <a:cubicBezTo>
                      <a:pt x="313444" y="313291"/>
                      <a:pt x="251362" y="354896"/>
                      <a:pt x="182966" y="356763"/>
                    </a:cubicBezTo>
                    <a:cubicBezTo>
                      <a:pt x="181347" y="356797"/>
                      <a:pt x="179727" y="356818"/>
                      <a:pt x="178122" y="35681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8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C98054B2-A4D1-3D86-BE41-AD9D938823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32192" y="2977906"/>
              <a:ext cx="217559" cy="206255"/>
              <a:chOff x="1468407" y="4844084"/>
              <a:chExt cx="189669" cy="179814"/>
            </a:xfrm>
          </p:grpSpPr>
          <p:sp>
            <p:nvSpPr>
              <p:cNvPr id="82" name="Freeform 390">
                <a:extLst>
                  <a:ext uri="{FF2B5EF4-FFF2-40B4-BE49-F238E27FC236}">
                    <a16:creationId xmlns:a16="http://schemas.microsoft.com/office/drawing/2014/main" id="{A1CECCB6-B455-8860-8E77-2533EE2913A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97108" y="4844084"/>
                <a:ext cx="160968" cy="122400"/>
              </a:xfrm>
              <a:custGeom>
                <a:avLst/>
                <a:gdLst>
                  <a:gd name="T0" fmla="*/ 0 w 1202"/>
                  <a:gd name="T1" fmla="*/ 481 h 914"/>
                  <a:gd name="T2" fmla="*/ 330 w 1202"/>
                  <a:gd name="T3" fmla="*/ 481 h 914"/>
                  <a:gd name="T4" fmla="*/ 448 w 1202"/>
                  <a:gd name="T5" fmla="*/ 656 h 914"/>
                  <a:gd name="T6" fmla="*/ 882 w 1202"/>
                  <a:gd name="T7" fmla="*/ 0 h 914"/>
                  <a:gd name="T8" fmla="*/ 1202 w 1202"/>
                  <a:gd name="T9" fmla="*/ 0 h 914"/>
                  <a:gd name="T10" fmla="*/ 622 w 1202"/>
                  <a:gd name="T11" fmla="*/ 914 h 914"/>
                  <a:gd name="T12" fmla="*/ 274 w 1202"/>
                  <a:gd name="T13" fmla="*/ 914 h 914"/>
                  <a:gd name="T14" fmla="*/ 0 w 1202"/>
                  <a:gd name="T15" fmla="*/ 481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2" h="914">
                    <a:moveTo>
                      <a:pt x="0" y="481"/>
                    </a:moveTo>
                    <a:lnTo>
                      <a:pt x="330" y="481"/>
                    </a:lnTo>
                    <a:lnTo>
                      <a:pt x="448" y="656"/>
                    </a:lnTo>
                    <a:lnTo>
                      <a:pt x="882" y="0"/>
                    </a:lnTo>
                    <a:lnTo>
                      <a:pt x="1202" y="0"/>
                    </a:lnTo>
                    <a:lnTo>
                      <a:pt x="622" y="914"/>
                    </a:lnTo>
                    <a:lnTo>
                      <a:pt x="274" y="914"/>
                    </a:lnTo>
                    <a:lnTo>
                      <a:pt x="0" y="481"/>
                    </a:lnTo>
                    <a:close/>
                  </a:path>
                </a:pathLst>
              </a:custGeom>
              <a:solidFill>
                <a:srgbClr val="2F9CB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83" name="자유형: 도형 82">
                <a:extLst>
                  <a:ext uri="{FF2B5EF4-FFF2-40B4-BE49-F238E27FC236}">
                    <a16:creationId xmlns:a16="http://schemas.microsoft.com/office/drawing/2014/main" id="{5EC1F1D7-957F-F3AC-00D0-DC7E348A5C93}"/>
                  </a:ext>
                </a:extLst>
              </p:cNvPr>
              <p:cNvSpPr/>
              <p:nvPr/>
            </p:nvSpPr>
            <p:spPr>
              <a:xfrm>
                <a:off x="1468407" y="4844084"/>
                <a:ext cx="179599" cy="179814"/>
              </a:xfrm>
              <a:custGeom>
                <a:avLst/>
                <a:gdLst>
                  <a:gd name="connsiteX0" fmla="*/ 178122 w 356390"/>
                  <a:gd name="connsiteY0" fmla="*/ 356818 h 356817"/>
                  <a:gd name="connsiteX1" fmla="*/ 17732 w 356390"/>
                  <a:gd name="connsiteY1" fmla="*/ 256746 h 356817"/>
                  <a:gd name="connsiteX2" fmla="*/ 40590 w 356390"/>
                  <a:gd name="connsiteY2" fmla="*/ 64509 h 356817"/>
                  <a:gd name="connsiteX3" fmla="*/ 222616 w 356390"/>
                  <a:gd name="connsiteY3" fmla="*/ 5611 h 356817"/>
                  <a:gd name="connsiteX4" fmla="*/ 232477 w 356390"/>
                  <a:gd name="connsiteY4" fmla="*/ 22334 h 356817"/>
                  <a:gd name="connsiteX5" fmla="*/ 215754 w 356390"/>
                  <a:gd name="connsiteY5" fmla="*/ 32195 h 356817"/>
                  <a:gd name="connsiteX6" fmla="*/ 61718 w 356390"/>
                  <a:gd name="connsiteY6" fmla="*/ 82042 h 356817"/>
                  <a:gd name="connsiteX7" fmla="*/ 42388 w 356390"/>
                  <a:gd name="connsiteY7" fmla="*/ 244690 h 356817"/>
                  <a:gd name="connsiteX8" fmla="*/ 182211 w 356390"/>
                  <a:gd name="connsiteY8" fmla="*/ 329328 h 356817"/>
                  <a:gd name="connsiteX9" fmla="*/ 316004 w 356390"/>
                  <a:gd name="connsiteY9" fmla="*/ 239666 h 356817"/>
                  <a:gd name="connsiteX10" fmla="*/ 324183 w 356390"/>
                  <a:gd name="connsiteY10" fmla="*/ 140631 h 356817"/>
                  <a:gd name="connsiteX11" fmla="*/ 334044 w 356390"/>
                  <a:gd name="connsiteY11" fmla="*/ 123908 h 356817"/>
                  <a:gd name="connsiteX12" fmla="*/ 350767 w 356390"/>
                  <a:gd name="connsiteY12" fmla="*/ 133769 h 356817"/>
                  <a:gd name="connsiteX13" fmla="*/ 341112 w 356390"/>
                  <a:gd name="connsiteY13" fmla="*/ 250776 h 356817"/>
                  <a:gd name="connsiteX14" fmla="*/ 182966 w 356390"/>
                  <a:gd name="connsiteY14" fmla="*/ 356763 h 356817"/>
                  <a:gd name="connsiteX15" fmla="*/ 178122 w 356390"/>
                  <a:gd name="connsiteY15" fmla="*/ 356818 h 356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56390" h="356817">
                    <a:moveTo>
                      <a:pt x="178122" y="356818"/>
                    </a:moveTo>
                    <a:cubicBezTo>
                      <a:pt x="110268" y="356825"/>
                      <a:pt x="47699" y="317943"/>
                      <a:pt x="17732" y="256746"/>
                    </a:cubicBezTo>
                    <a:cubicBezTo>
                      <a:pt x="-12592" y="194801"/>
                      <a:pt x="-3411" y="117547"/>
                      <a:pt x="40590" y="64509"/>
                    </a:cubicBezTo>
                    <a:cubicBezTo>
                      <a:pt x="84542" y="11526"/>
                      <a:pt x="155998" y="-11593"/>
                      <a:pt x="222616" y="5611"/>
                    </a:cubicBezTo>
                    <a:cubicBezTo>
                      <a:pt x="229952" y="7505"/>
                      <a:pt x="234364" y="14992"/>
                      <a:pt x="232477" y="22334"/>
                    </a:cubicBezTo>
                    <a:cubicBezTo>
                      <a:pt x="230583" y="29677"/>
                      <a:pt x="223090" y="34082"/>
                      <a:pt x="215754" y="32195"/>
                    </a:cubicBezTo>
                    <a:cubicBezTo>
                      <a:pt x="159402" y="17640"/>
                      <a:pt x="98918" y="37198"/>
                      <a:pt x="61718" y="82042"/>
                    </a:cubicBezTo>
                    <a:cubicBezTo>
                      <a:pt x="24498" y="126914"/>
                      <a:pt x="16730" y="192276"/>
                      <a:pt x="42388" y="244690"/>
                    </a:cubicBezTo>
                    <a:cubicBezTo>
                      <a:pt x="67949" y="296897"/>
                      <a:pt x="124336" y="330906"/>
                      <a:pt x="182211" y="329328"/>
                    </a:cubicBezTo>
                    <a:cubicBezTo>
                      <a:pt x="240080" y="327749"/>
                      <a:pt x="292597" y="292553"/>
                      <a:pt x="316004" y="239666"/>
                    </a:cubicBezTo>
                    <a:cubicBezTo>
                      <a:pt x="329748" y="208608"/>
                      <a:pt x="332658" y="173439"/>
                      <a:pt x="324183" y="140631"/>
                    </a:cubicBezTo>
                    <a:cubicBezTo>
                      <a:pt x="322289" y="133296"/>
                      <a:pt x="326702" y="125809"/>
                      <a:pt x="334044" y="123908"/>
                    </a:cubicBezTo>
                    <a:cubicBezTo>
                      <a:pt x="341366" y="122007"/>
                      <a:pt x="348867" y="126427"/>
                      <a:pt x="350767" y="133769"/>
                    </a:cubicBezTo>
                    <a:cubicBezTo>
                      <a:pt x="360772" y="172534"/>
                      <a:pt x="357348" y="214091"/>
                      <a:pt x="341112" y="250776"/>
                    </a:cubicBezTo>
                    <a:cubicBezTo>
                      <a:pt x="313444" y="313291"/>
                      <a:pt x="251362" y="354896"/>
                      <a:pt x="182966" y="356763"/>
                    </a:cubicBezTo>
                    <a:cubicBezTo>
                      <a:pt x="181347" y="356797"/>
                      <a:pt x="179727" y="356818"/>
                      <a:pt x="178122" y="35681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8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</p:grp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2B0952A0-502D-3F9E-B509-0AAC470C41F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32192" y="3570867"/>
              <a:ext cx="217559" cy="206255"/>
              <a:chOff x="1468407" y="4844084"/>
              <a:chExt cx="189669" cy="179814"/>
            </a:xfrm>
          </p:grpSpPr>
          <p:sp>
            <p:nvSpPr>
              <p:cNvPr id="85" name="Freeform 390">
                <a:extLst>
                  <a:ext uri="{FF2B5EF4-FFF2-40B4-BE49-F238E27FC236}">
                    <a16:creationId xmlns:a16="http://schemas.microsoft.com/office/drawing/2014/main" id="{E33C9763-A335-2B9E-C816-4C1D2CEB08B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97108" y="4844084"/>
                <a:ext cx="160968" cy="122400"/>
              </a:xfrm>
              <a:custGeom>
                <a:avLst/>
                <a:gdLst>
                  <a:gd name="T0" fmla="*/ 0 w 1202"/>
                  <a:gd name="T1" fmla="*/ 481 h 914"/>
                  <a:gd name="T2" fmla="*/ 330 w 1202"/>
                  <a:gd name="T3" fmla="*/ 481 h 914"/>
                  <a:gd name="T4" fmla="*/ 448 w 1202"/>
                  <a:gd name="T5" fmla="*/ 656 h 914"/>
                  <a:gd name="T6" fmla="*/ 882 w 1202"/>
                  <a:gd name="T7" fmla="*/ 0 h 914"/>
                  <a:gd name="T8" fmla="*/ 1202 w 1202"/>
                  <a:gd name="T9" fmla="*/ 0 h 914"/>
                  <a:gd name="T10" fmla="*/ 622 w 1202"/>
                  <a:gd name="T11" fmla="*/ 914 h 914"/>
                  <a:gd name="T12" fmla="*/ 274 w 1202"/>
                  <a:gd name="T13" fmla="*/ 914 h 914"/>
                  <a:gd name="T14" fmla="*/ 0 w 1202"/>
                  <a:gd name="T15" fmla="*/ 481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2" h="914">
                    <a:moveTo>
                      <a:pt x="0" y="481"/>
                    </a:moveTo>
                    <a:lnTo>
                      <a:pt x="330" y="481"/>
                    </a:lnTo>
                    <a:lnTo>
                      <a:pt x="448" y="656"/>
                    </a:lnTo>
                    <a:lnTo>
                      <a:pt x="882" y="0"/>
                    </a:lnTo>
                    <a:lnTo>
                      <a:pt x="1202" y="0"/>
                    </a:lnTo>
                    <a:lnTo>
                      <a:pt x="622" y="914"/>
                    </a:lnTo>
                    <a:lnTo>
                      <a:pt x="274" y="914"/>
                    </a:lnTo>
                    <a:lnTo>
                      <a:pt x="0" y="481"/>
                    </a:lnTo>
                    <a:close/>
                  </a:path>
                </a:pathLst>
              </a:custGeom>
              <a:solidFill>
                <a:srgbClr val="2F9CB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86" name="자유형: 도형 85">
                <a:extLst>
                  <a:ext uri="{FF2B5EF4-FFF2-40B4-BE49-F238E27FC236}">
                    <a16:creationId xmlns:a16="http://schemas.microsoft.com/office/drawing/2014/main" id="{D61292C2-C31B-71C3-BF5B-8C90881CBEA5}"/>
                  </a:ext>
                </a:extLst>
              </p:cNvPr>
              <p:cNvSpPr/>
              <p:nvPr/>
            </p:nvSpPr>
            <p:spPr>
              <a:xfrm>
                <a:off x="1468407" y="4844084"/>
                <a:ext cx="179599" cy="179814"/>
              </a:xfrm>
              <a:custGeom>
                <a:avLst/>
                <a:gdLst>
                  <a:gd name="connsiteX0" fmla="*/ 178122 w 356390"/>
                  <a:gd name="connsiteY0" fmla="*/ 356818 h 356817"/>
                  <a:gd name="connsiteX1" fmla="*/ 17732 w 356390"/>
                  <a:gd name="connsiteY1" fmla="*/ 256746 h 356817"/>
                  <a:gd name="connsiteX2" fmla="*/ 40590 w 356390"/>
                  <a:gd name="connsiteY2" fmla="*/ 64509 h 356817"/>
                  <a:gd name="connsiteX3" fmla="*/ 222616 w 356390"/>
                  <a:gd name="connsiteY3" fmla="*/ 5611 h 356817"/>
                  <a:gd name="connsiteX4" fmla="*/ 232477 w 356390"/>
                  <a:gd name="connsiteY4" fmla="*/ 22334 h 356817"/>
                  <a:gd name="connsiteX5" fmla="*/ 215754 w 356390"/>
                  <a:gd name="connsiteY5" fmla="*/ 32195 h 356817"/>
                  <a:gd name="connsiteX6" fmla="*/ 61718 w 356390"/>
                  <a:gd name="connsiteY6" fmla="*/ 82042 h 356817"/>
                  <a:gd name="connsiteX7" fmla="*/ 42388 w 356390"/>
                  <a:gd name="connsiteY7" fmla="*/ 244690 h 356817"/>
                  <a:gd name="connsiteX8" fmla="*/ 182211 w 356390"/>
                  <a:gd name="connsiteY8" fmla="*/ 329328 h 356817"/>
                  <a:gd name="connsiteX9" fmla="*/ 316004 w 356390"/>
                  <a:gd name="connsiteY9" fmla="*/ 239666 h 356817"/>
                  <a:gd name="connsiteX10" fmla="*/ 324183 w 356390"/>
                  <a:gd name="connsiteY10" fmla="*/ 140631 h 356817"/>
                  <a:gd name="connsiteX11" fmla="*/ 334044 w 356390"/>
                  <a:gd name="connsiteY11" fmla="*/ 123908 h 356817"/>
                  <a:gd name="connsiteX12" fmla="*/ 350767 w 356390"/>
                  <a:gd name="connsiteY12" fmla="*/ 133769 h 356817"/>
                  <a:gd name="connsiteX13" fmla="*/ 341112 w 356390"/>
                  <a:gd name="connsiteY13" fmla="*/ 250776 h 356817"/>
                  <a:gd name="connsiteX14" fmla="*/ 182966 w 356390"/>
                  <a:gd name="connsiteY14" fmla="*/ 356763 h 356817"/>
                  <a:gd name="connsiteX15" fmla="*/ 178122 w 356390"/>
                  <a:gd name="connsiteY15" fmla="*/ 356818 h 356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56390" h="356817">
                    <a:moveTo>
                      <a:pt x="178122" y="356818"/>
                    </a:moveTo>
                    <a:cubicBezTo>
                      <a:pt x="110268" y="356825"/>
                      <a:pt x="47699" y="317943"/>
                      <a:pt x="17732" y="256746"/>
                    </a:cubicBezTo>
                    <a:cubicBezTo>
                      <a:pt x="-12592" y="194801"/>
                      <a:pt x="-3411" y="117547"/>
                      <a:pt x="40590" y="64509"/>
                    </a:cubicBezTo>
                    <a:cubicBezTo>
                      <a:pt x="84542" y="11526"/>
                      <a:pt x="155998" y="-11593"/>
                      <a:pt x="222616" y="5611"/>
                    </a:cubicBezTo>
                    <a:cubicBezTo>
                      <a:pt x="229952" y="7505"/>
                      <a:pt x="234364" y="14992"/>
                      <a:pt x="232477" y="22334"/>
                    </a:cubicBezTo>
                    <a:cubicBezTo>
                      <a:pt x="230583" y="29677"/>
                      <a:pt x="223090" y="34082"/>
                      <a:pt x="215754" y="32195"/>
                    </a:cubicBezTo>
                    <a:cubicBezTo>
                      <a:pt x="159402" y="17640"/>
                      <a:pt x="98918" y="37198"/>
                      <a:pt x="61718" y="82042"/>
                    </a:cubicBezTo>
                    <a:cubicBezTo>
                      <a:pt x="24498" y="126914"/>
                      <a:pt x="16730" y="192276"/>
                      <a:pt x="42388" y="244690"/>
                    </a:cubicBezTo>
                    <a:cubicBezTo>
                      <a:pt x="67949" y="296897"/>
                      <a:pt x="124336" y="330906"/>
                      <a:pt x="182211" y="329328"/>
                    </a:cubicBezTo>
                    <a:cubicBezTo>
                      <a:pt x="240080" y="327749"/>
                      <a:pt x="292597" y="292553"/>
                      <a:pt x="316004" y="239666"/>
                    </a:cubicBezTo>
                    <a:cubicBezTo>
                      <a:pt x="329748" y="208608"/>
                      <a:pt x="332658" y="173439"/>
                      <a:pt x="324183" y="140631"/>
                    </a:cubicBezTo>
                    <a:cubicBezTo>
                      <a:pt x="322289" y="133296"/>
                      <a:pt x="326702" y="125809"/>
                      <a:pt x="334044" y="123908"/>
                    </a:cubicBezTo>
                    <a:cubicBezTo>
                      <a:pt x="341366" y="122007"/>
                      <a:pt x="348867" y="126427"/>
                      <a:pt x="350767" y="133769"/>
                    </a:cubicBezTo>
                    <a:cubicBezTo>
                      <a:pt x="360772" y="172534"/>
                      <a:pt x="357348" y="214091"/>
                      <a:pt x="341112" y="250776"/>
                    </a:cubicBezTo>
                    <a:cubicBezTo>
                      <a:pt x="313444" y="313291"/>
                      <a:pt x="251362" y="354896"/>
                      <a:pt x="182966" y="356763"/>
                    </a:cubicBezTo>
                    <a:cubicBezTo>
                      <a:pt x="181347" y="356797"/>
                      <a:pt x="179727" y="356818"/>
                      <a:pt x="178122" y="35681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8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</p:grp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53AFF86-E965-2E39-B820-C244A051771C}"/>
                </a:ext>
              </a:extLst>
            </p:cNvPr>
            <p:cNvSpPr txBox="1"/>
            <p:nvPr/>
          </p:nvSpPr>
          <p:spPr>
            <a:xfrm>
              <a:off x="932431" y="2408979"/>
              <a:ext cx="3112030" cy="20005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3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전세계 베스트셀러 습식 전용 청소로봇</a:t>
              </a:r>
              <a:endParaRPr lang="en-US" altLang="ko-KR" sz="13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9353D1DD-72B6-93D7-1F76-2F05E48D4B6B}"/>
                </a:ext>
              </a:extLst>
            </p:cNvPr>
            <p:cNvSpPr txBox="1"/>
            <p:nvPr/>
          </p:nvSpPr>
          <p:spPr>
            <a:xfrm>
              <a:off x="932430" y="2979669"/>
              <a:ext cx="3135713" cy="20005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3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인력 투입 대비</a:t>
              </a:r>
              <a:r>
                <a:rPr lang="en-US" altLang="ko-KR" sz="13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,</a:t>
              </a:r>
              <a:r>
                <a:rPr lang="ko-KR" altLang="en-US" sz="13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en-US" altLang="ko-KR" sz="13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5</a:t>
              </a:r>
              <a:r>
                <a:rPr lang="ko-KR" altLang="en-US" sz="13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년간 총 </a:t>
              </a:r>
              <a:r>
                <a:rPr lang="en-US" altLang="ko-KR" sz="13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  <a:r>
                <a:rPr lang="ko-KR" altLang="en-US" sz="13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억원 절감</a:t>
              </a:r>
              <a:endParaRPr lang="en-US" altLang="ko-KR" sz="13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053CB171-E248-34A4-3E2C-6295C6D8BDF5}"/>
                </a:ext>
              </a:extLst>
            </p:cNvPr>
            <p:cNvSpPr txBox="1"/>
            <p:nvPr/>
          </p:nvSpPr>
          <p:spPr>
            <a:xfrm>
              <a:off x="932431" y="3551229"/>
              <a:ext cx="279061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2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충전과 </a:t>
              </a:r>
              <a:r>
                <a:rPr lang="ko-KR" altLang="en-US" sz="1200" dirty="0" err="1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급배수</a:t>
              </a:r>
              <a:r>
                <a:rPr lang="ko-KR" altLang="en-US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모두 완전 자동화 가능</a:t>
              </a:r>
              <a:endParaRPr lang="en-US" altLang="ko-KR" sz="12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AD160983-472B-C38B-590D-EA407472BECA}"/>
                </a:ext>
              </a:extLst>
            </p:cNvPr>
            <p:cNvSpPr txBox="1"/>
            <p:nvPr/>
          </p:nvSpPr>
          <p:spPr>
            <a:xfrm>
              <a:off x="932431" y="2633354"/>
              <a:ext cx="3112030" cy="1384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900" dirty="0">
                  <a:effectLst/>
                  <a:latin typeface="+mn-ea"/>
                </a:rPr>
                <a:t>(</a:t>
              </a:r>
              <a:r>
                <a:rPr lang="ko-KR" altLang="en-US" sz="900" dirty="0">
                  <a:effectLst/>
                  <a:latin typeface="+mn-ea"/>
                </a:rPr>
                <a:t>시간당 최대 </a:t>
              </a:r>
              <a:r>
                <a:rPr lang="en-US" altLang="ko-KR" sz="900" dirty="0">
                  <a:effectLst/>
                  <a:latin typeface="+mn-ea"/>
                </a:rPr>
                <a:t>500</a:t>
              </a:r>
              <a:r>
                <a:rPr lang="ko-KR" altLang="en-US" sz="900" dirty="0">
                  <a:effectLst/>
                  <a:latin typeface="+mn-ea"/>
                </a:rPr>
                <a:t>평 청소 가능</a:t>
              </a:r>
              <a:r>
                <a:rPr lang="en-US" altLang="ko-KR" sz="900" dirty="0">
                  <a:effectLst/>
                  <a:latin typeface="+mn-ea"/>
                </a:rPr>
                <a:t>)</a:t>
              </a:r>
              <a:r>
                <a:rPr lang="ko-KR" altLang="en-US" sz="900" dirty="0">
                  <a:effectLst/>
                  <a:latin typeface="+mn-ea"/>
                </a:rPr>
                <a:t> </a:t>
              </a:r>
              <a:endParaRPr lang="en-US" altLang="ko-KR" sz="900" dirty="0">
                <a:effectLst/>
                <a:latin typeface="+mn-ea"/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532B50E3-6627-5B63-0056-B214C190C269}"/>
                </a:ext>
              </a:extLst>
            </p:cNvPr>
            <p:cNvSpPr txBox="1"/>
            <p:nvPr/>
          </p:nvSpPr>
          <p:spPr>
            <a:xfrm>
              <a:off x="932431" y="3192959"/>
              <a:ext cx="3112030" cy="1384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900" dirty="0">
                  <a:effectLst/>
                  <a:latin typeface="+mn-ea"/>
                </a:rPr>
                <a:t>(</a:t>
              </a:r>
              <a:r>
                <a:rPr lang="ko-KR" altLang="en-US" sz="900" dirty="0">
                  <a:effectLst/>
                  <a:latin typeface="+mn-ea"/>
                </a:rPr>
                <a:t>대형 공간일수록</a:t>
              </a:r>
              <a:r>
                <a:rPr lang="en-US" altLang="ko-KR" sz="900" dirty="0">
                  <a:effectLst/>
                  <a:latin typeface="+mn-ea"/>
                </a:rPr>
                <a:t>, </a:t>
              </a:r>
              <a:r>
                <a:rPr lang="ko-KR" altLang="en-US" sz="900" dirty="0">
                  <a:effectLst/>
                  <a:latin typeface="+mn-ea"/>
                </a:rPr>
                <a:t>확실하게 증명되는 </a:t>
              </a:r>
              <a:r>
                <a:rPr lang="ko-KR" altLang="en-US" sz="900" dirty="0">
                  <a:latin typeface="+mn-ea"/>
                </a:rPr>
                <a:t>인건비 절감 효과</a:t>
              </a:r>
              <a:r>
                <a:rPr lang="en-US" altLang="ko-KR" sz="900" dirty="0">
                  <a:effectLst/>
                  <a:latin typeface="+mn-ea"/>
                </a:rPr>
                <a:t>)</a:t>
              </a:r>
              <a:r>
                <a:rPr lang="ko-KR" altLang="en-US" sz="900" dirty="0">
                  <a:effectLst/>
                  <a:latin typeface="+mn-ea"/>
                </a:rPr>
                <a:t> </a:t>
              </a:r>
              <a:endParaRPr lang="en-US" altLang="ko-KR" sz="900" dirty="0">
                <a:effectLst/>
                <a:latin typeface="+mn-ea"/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4EE9E4B2-2B3F-3CB9-1741-5F381443D23E}"/>
                </a:ext>
              </a:extLst>
            </p:cNvPr>
            <p:cNvSpPr txBox="1"/>
            <p:nvPr/>
          </p:nvSpPr>
          <p:spPr>
            <a:xfrm>
              <a:off x="932431" y="3762695"/>
              <a:ext cx="3112030" cy="1384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900" dirty="0">
                  <a:effectLst/>
                  <a:latin typeface="+mn-ea"/>
                </a:rPr>
                <a:t>(</a:t>
              </a:r>
              <a:r>
                <a:rPr lang="ko-KR" altLang="en-US" sz="900" dirty="0">
                  <a:latin typeface="+mn-ea"/>
                </a:rPr>
                <a:t>도입 이후</a:t>
              </a:r>
              <a:r>
                <a:rPr lang="en-US" altLang="ko-KR" sz="900" dirty="0">
                  <a:latin typeface="+mn-ea"/>
                </a:rPr>
                <a:t>, </a:t>
              </a:r>
              <a:r>
                <a:rPr lang="ko-KR" altLang="en-US" sz="900" dirty="0">
                  <a:effectLst/>
                  <a:latin typeface="+mn-ea"/>
                </a:rPr>
                <a:t>관리 인력 리소스 투입 최소화</a:t>
              </a:r>
              <a:r>
                <a:rPr lang="en-US" altLang="ko-KR" sz="900" dirty="0">
                  <a:effectLst/>
                  <a:latin typeface="+mn-ea"/>
                </a:rPr>
                <a:t>)</a:t>
              </a:r>
              <a:r>
                <a:rPr lang="ko-KR" altLang="en-US" sz="900" dirty="0">
                  <a:effectLst/>
                  <a:latin typeface="+mn-ea"/>
                </a:rPr>
                <a:t> </a:t>
              </a:r>
              <a:endParaRPr lang="en-US" altLang="ko-KR" sz="900" dirty="0">
                <a:effectLst/>
                <a:latin typeface="+mn-ea"/>
              </a:endParaRPr>
            </a:p>
          </p:txBody>
        </p:sp>
      </p:grpSp>
      <p:sp>
        <p:nvSpPr>
          <p:cNvPr id="7" name="object 2">
            <a:extLst>
              <a:ext uri="{FF2B5EF4-FFF2-40B4-BE49-F238E27FC236}">
                <a16:creationId xmlns:a16="http://schemas.microsoft.com/office/drawing/2014/main" id="{6758D024-612B-AAD8-6404-F82ECEA8D291}"/>
              </a:ext>
            </a:extLst>
          </p:cNvPr>
          <p:cNvSpPr txBox="1"/>
          <p:nvPr/>
        </p:nvSpPr>
        <p:spPr>
          <a:xfrm>
            <a:off x="632192" y="241234"/>
            <a:ext cx="4621702" cy="194387"/>
          </a:xfrm>
          <a:prstGeom prst="rect">
            <a:avLst/>
          </a:prstGeom>
        </p:spPr>
        <p:txBody>
          <a:bodyPr vert="horz" wrap="square" lIns="0" tIns="9627" rIns="0" bIns="0">
            <a:spAutoFit/>
          </a:bodyPr>
          <a:lstStyle>
            <a:defPPr>
              <a:defRPr kern="0"/>
            </a:defPPr>
            <a:lvl1pPr marL="7702">
              <a:spcBef>
                <a:spcPts val="76"/>
              </a:spcBef>
              <a:defRPr sz="1200">
                <a:solidFill>
                  <a:srgbClr val="0BBED6"/>
                </a:solidFill>
                <a:latin typeface="Noto Sans KR Medium"/>
                <a:ea typeface="Noto Sans KR Medium"/>
                <a:cs typeface="Pretendard"/>
              </a:defRPr>
            </a:lvl1pPr>
          </a:lstStyle>
          <a:p>
            <a:pPr marL="7702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defRPr/>
            </a:pPr>
            <a:r>
              <a:rPr lang="ko-KR" altLang="en-US" sz="1200" b="0" i="0" u="none" strike="noStrike" cap="none" dirty="0">
                <a:solidFill>
                  <a:srgbClr val="2DA1AE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/>
                <a:sym typeface="Arial"/>
              </a:rPr>
              <a:t>특화 제안</a:t>
            </a:r>
            <a:endParaRPr lang="en-US" altLang="ko-KR" sz="1200" b="0" i="0" u="none" strike="noStrike" cap="none" dirty="0">
              <a:solidFill>
                <a:srgbClr val="2DA1AE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/>
              <a:sym typeface="Arial"/>
            </a:endParaRP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CF88D137-108E-08BB-7823-1402B3142540}"/>
              </a:ext>
            </a:extLst>
          </p:cNvPr>
          <p:cNvSpPr txBox="1"/>
          <p:nvPr/>
        </p:nvSpPr>
        <p:spPr>
          <a:xfrm>
            <a:off x="636794" y="898372"/>
            <a:ext cx="8637381" cy="376720"/>
          </a:xfrm>
          <a:prstGeom prst="rect">
            <a:avLst/>
          </a:prstGeom>
        </p:spPr>
        <p:txBody>
          <a:bodyPr vert="horz" wrap="square" lIns="0" tIns="7317" rIns="0" bIns="0">
            <a:spAutoFit/>
          </a:bodyPr>
          <a:lstStyle>
            <a:defPPr>
              <a:defRPr kern="0"/>
            </a:defPPr>
            <a:lvl1pPr marL="7702">
              <a:spcBef>
                <a:spcPts val="58"/>
              </a:spcBef>
              <a:defRPr sz="3200" b="0" i="0">
                <a:latin typeface="Noto Sans KR Medium"/>
                <a:ea typeface="Noto Sans KR Medium"/>
                <a:cs typeface="Pretendard"/>
              </a:defRPr>
            </a:lvl1pPr>
          </a:lstStyle>
          <a:p>
            <a:pPr lvl="0">
              <a:defRPr/>
            </a:pP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청소로봇 도입을 통한 인건비 절감 방안을 제안 드립니다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" name="모서리가 둥근 직사각형 41">
            <a:extLst>
              <a:ext uri="{FF2B5EF4-FFF2-40B4-BE49-F238E27FC236}">
                <a16:creationId xmlns:a16="http://schemas.microsoft.com/office/drawing/2014/main" id="{F215AD29-0F7E-A88B-BD9A-9F68B1427FBD}"/>
              </a:ext>
            </a:extLst>
          </p:cNvPr>
          <p:cNvSpPr/>
          <p:nvPr/>
        </p:nvSpPr>
        <p:spPr>
          <a:xfrm>
            <a:off x="6237517" y="1629185"/>
            <a:ext cx="3050487" cy="252000"/>
          </a:xfrm>
          <a:prstGeom prst="roundRect">
            <a:avLst>
              <a:gd name="adj" fmla="val 18255"/>
            </a:avLst>
          </a:prstGeom>
          <a:solidFill>
            <a:srgbClr val="2DA1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[</a:t>
            </a:r>
            <a:r>
              <a:rPr lang="ko-KR" altLang="en-US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옵션</a:t>
            </a:r>
            <a:r>
              <a:rPr lang="en-US" altLang="ko-KR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] </a:t>
            </a:r>
            <a:r>
              <a:rPr lang="en-US" altLang="ko-KR" sz="1200" b="1" spc="-12" dirty="0" err="1">
                <a:solidFill>
                  <a:schemeClr val="bg1"/>
                </a:solidFill>
                <a:latin typeface="+mn-ea"/>
                <a:cs typeface="Pretendard Medium"/>
              </a:rPr>
              <a:t>SOLlink</a:t>
            </a:r>
            <a:r>
              <a:rPr lang="en-US" altLang="ko-KR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 S/W </a:t>
            </a:r>
            <a:r>
              <a:rPr lang="ko-KR" altLang="en-US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결합</a:t>
            </a:r>
            <a:endParaRPr lang="en-US" altLang="ko-KR" sz="1200" b="1" spc="-12" dirty="0">
              <a:solidFill>
                <a:schemeClr val="bg1"/>
              </a:solidFill>
              <a:latin typeface="+mn-ea"/>
              <a:cs typeface="Pretendard Medium"/>
            </a:endParaRP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8F231A47-131E-7E9F-C2CF-41D8AC3D4B24}"/>
              </a:ext>
            </a:extLst>
          </p:cNvPr>
          <p:cNvGrpSpPr/>
          <p:nvPr/>
        </p:nvGrpSpPr>
        <p:grpSpPr>
          <a:xfrm>
            <a:off x="4594155" y="3570867"/>
            <a:ext cx="1050036" cy="468000"/>
            <a:chOff x="4594155" y="3570867"/>
            <a:chExt cx="1050036" cy="468000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9365C200-C11A-0E27-08AC-B7BBBA6E779C}"/>
                </a:ext>
              </a:extLst>
            </p:cNvPr>
            <p:cNvSpPr/>
            <p:nvPr/>
          </p:nvSpPr>
          <p:spPr>
            <a:xfrm>
              <a:off x="4594155" y="3570867"/>
              <a:ext cx="468000" cy="468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105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습식</a:t>
              </a:r>
            </a:p>
          </p:txBody>
        </p: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F15973F4-7FF5-4BF0-8922-885C674B6E3B}"/>
                </a:ext>
              </a:extLst>
            </p:cNvPr>
            <p:cNvSpPr/>
            <p:nvPr/>
          </p:nvSpPr>
          <p:spPr>
            <a:xfrm>
              <a:off x="5058916" y="3570867"/>
              <a:ext cx="468000" cy="468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ko-KR" altLang="en-US" sz="6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9B2B70E-47B8-A7C1-9BD6-1D5E3C02BCD8}"/>
                </a:ext>
              </a:extLst>
            </p:cNvPr>
            <p:cNvSpPr txBox="1"/>
            <p:nvPr/>
          </p:nvSpPr>
          <p:spPr>
            <a:xfrm>
              <a:off x="4950464" y="3620757"/>
              <a:ext cx="69372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베스트</a:t>
              </a:r>
              <a:endParaRPr lang="en-US" altLang="ko-KR" sz="900" b="1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900" b="1" dirty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셀러</a:t>
              </a:r>
            </a:p>
          </p:txBody>
        </p:sp>
      </p:grpSp>
      <p:sp>
        <p:nvSpPr>
          <p:cNvPr id="87" name="모서리가 둥근 직사각형 41">
            <a:extLst>
              <a:ext uri="{FF2B5EF4-FFF2-40B4-BE49-F238E27FC236}">
                <a16:creationId xmlns:a16="http://schemas.microsoft.com/office/drawing/2014/main" id="{52479FA6-67D8-5DBC-7923-C3126348F59E}"/>
              </a:ext>
            </a:extLst>
          </p:cNvPr>
          <p:cNvSpPr/>
          <p:nvPr/>
        </p:nvSpPr>
        <p:spPr>
          <a:xfrm>
            <a:off x="3324889" y="4342697"/>
            <a:ext cx="2255309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1000" b="1" spc="-12" dirty="0">
                <a:solidFill>
                  <a:schemeClr val="tx1"/>
                </a:solidFill>
                <a:latin typeface="+mj-ea"/>
                <a:ea typeface="+mj-ea"/>
                <a:cs typeface="Pretendard Medium"/>
              </a:rPr>
              <a:t>제품 스펙</a:t>
            </a:r>
            <a:endParaRPr lang="en-US" altLang="ko-KR" sz="1000" b="1" spc="-12" dirty="0">
              <a:solidFill>
                <a:schemeClr val="tx1"/>
              </a:solidFill>
              <a:latin typeface="+mj-ea"/>
              <a:ea typeface="+mj-ea"/>
              <a:cs typeface="Pretendard Medium"/>
            </a:endParaRPr>
          </a:p>
        </p:txBody>
      </p:sp>
      <p:sp>
        <p:nvSpPr>
          <p:cNvPr id="88" name="모서리가 둥근 직사각형 41">
            <a:extLst>
              <a:ext uri="{FF2B5EF4-FFF2-40B4-BE49-F238E27FC236}">
                <a16:creationId xmlns:a16="http://schemas.microsoft.com/office/drawing/2014/main" id="{10AC3034-EC66-0CB6-71E5-EA4CB9DDBC0A}"/>
              </a:ext>
            </a:extLst>
          </p:cNvPr>
          <p:cNvSpPr/>
          <p:nvPr/>
        </p:nvSpPr>
        <p:spPr>
          <a:xfrm>
            <a:off x="632771" y="4342697"/>
            <a:ext cx="2538967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1000" b="1" spc="-12" dirty="0">
                <a:solidFill>
                  <a:schemeClr val="tx1"/>
                </a:solidFill>
                <a:latin typeface="+mj-ea"/>
                <a:ea typeface="+mj-ea"/>
                <a:cs typeface="Pretendard Medium"/>
              </a:rPr>
              <a:t>제품 특징</a:t>
            </a:r>
            <a:endParaRPr lang="en-US" altLang="ko-KR" sz="1000" b="1" spc="-12" dirty="0">
              <a:solidFill>
                <a:schemeClr val="tx1"/>
              </a:solidFill>
              <a:latin typeface="+mj-ea"/>
              <a:ea typeface="+mj-ea"/>
              <a:cs typeface="Pretendard Medium"/>
            </a:endParaRPr>
          </a:p>
        </p:txBody>
      </p: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26CD2753-294E-E0A6-9AB0-41926BE9D595}"/>
              </a:ext>
            </a:extLst>
          </p:cNvPr>
          <p:cNvCxnSpPr>
            <a:cxnSpLocks/>
          </p:cNvCxnSpPr>
          <p:nvPr/>
        </p:nvCxnSpPr>
        <p:spPr>
          <a:xfrm>
            <a:off x="5905010" y="1495425"/>
            <a:ext cx="6006" cy="4963396"/>
          </a:xfrm>
          <a:prstGeom prst="line">
            <a:avLst/>
          </a:prstGeom>
          <a:ln>
            <a:solidFill>
              <a:srgbClr val="2DA1A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모서리가 둥근 직사각형 41">
            <a:extLst>
              <a:ext uri="{FF2B5EF4-FFF2-40B4-BE49-F238E27FC236}">
                <a16:creationId xmlns:a16="http://schemas.microsoft.com/office/drawing/2014/main" id="{A38261EF-80C1-5177-999C-06CA98107294}"/>
              </a:ext>
            </a:extLst>
          </p:cNvPr>
          <p:cNvSpPr/>
          <p:nvPr/>
        </p:nvSpPr>
        <p:spPr>
          <a:xfrm>
            <a:off x="6223744" y="3580218"/>
            <a:ext cx="1440000" cy="4462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사업장마다 담당자의 부재 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상황에도</a:t>
            </a:r>
            <a:r>
              <a:rPr lang="en-US" altLang="ko-KR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,</a:t>
            </a: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 중앙센터에서 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  <a:p>
            <a:pPr marL="7702" algn="ctr">
              <a:spcBef>
                <a:spcPts val="73"/>
              </a:spcBef>
              <a:defRPr/>
            </a:pPr>
            <a:r>
              <a:rPr lang="ko-KR" altLang="en-US" sz="75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개별 사업장 </a:t>
            </a: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관제 가능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</p:txBody>
      </p:sp>
      <p:sp>
        <p:nvSpPr>
          <p:cNvPr id="118" name="모서리가 둥근 직사각형 41">
            <a:extLst>
              <a:ext uri="{FF2B5EF4-FFF2-40B4-BE49-F238E27FC236}">
                <a16:creationId xmlns:a16="http://schemas.microsoft.com/office/drawing/2014/main" id="{660D24CB-A78E-FD9A-55BB-3D10B84EE974}"/>
              </a:ext>
            </a:extLst>
          </p:cNvPr>
          <p:cNvSpPr/>
          <p:nvPr/>
        </p:nvSpPr>
        <p:spPr>
          <a:xfrm>
            <a:off x="7828080" y="3580218"/>
            <a:ext cx="1440000" cy="4462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별도의 취합 및 가공 절차 없이</a:t>
            </a:r>
            <a:r>
              <a:rPr lang="en-US" altLang="ko-KR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, </a:t>
            </a: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즉각적으로 로봇 활용에 대한 정량적 효과 추출 및 분석 가능 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</p:txBody>
      </p:sp>
      <p:sp>
        <p:nvSpPr>
          <p:cNvPr id="122" name="모서리가 둥근 직사각형 41">
            <a:extLst>
              <a:ext uri="{FF2B5EF4-FFF2-40B4-BE49-F238E27FC236}">
                <a16:creationId xmlns:a16="http://schemas.microsoft.com/office/drawing/2014/main" id="{514821B1-98BE-970E-A2F3-B348B3FC43BF}"/>
              </a:ext>
            </a:extLst>
          </p:cNvPr>
          <p:cNvSpPr/>
          <p:nvPr/>
        </p:nvSpPr>
        <p:spPr>
          <a:xfrm>
            <a:off x="6223744" y="5858273"/>
            <a:ext cx="1440000" cy="4462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스케줄링 적용을 통한 로봇 자동 작업으로</a:t>
            </a:r>
            <a:r>
              <a:rPr lang="en-US" altLang="ko-KR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,</a:t>
            </a: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 완전 자동화 및 </a:t>
            </a:r>
            <a:br>
              <a:rPr lang="en-US" altLang="ko-KR" sz="75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</a:b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관리 인력 투입 리소스 최소화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</p:txBody>
      </p:sp>
      <p:sp>
        <p:nvSpPr>
          <p:cNvPr id="123" name="모서리가 둥근 직사각형 41">
            <a:extLst>
              <a:ext uri="{FF2B5EF4-FFF2-40B4-BE49-F238E27FC236}">
                <a16:creationId xmlns:a16="http://schemas.microsoft.com/office/drawing/2014/main" id="{A3954278-2976-A6CF-44E0-0C67B627C4DF}"/>
              </a:ext>
            </a:extLst>
          </p:cNvPr>
          <p:cNvSpPr/>
          <p:nvPr/>
        </p:nvSpPr>
        <p:spPr>
          <a:xfrm>
            <a:off x="7828080" y="5858273"/>
            <a:ext cx="1440000" cy="4462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750" spc="-12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어디에서든</a:t>
            </a:r>
            <a:r>
              <a:rPr lang="ko-KR" altLang="en-US" sz="75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 클릭 한 번으로</a:t>
            </a:r>
            <a:endParaRPr lang="en-US" altLang="ko-KR" sz="75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로봇에 대한 제어는 물론</a:t>
            </a:r>
            <a:r>
              <a:rPr lang="en-US" altLang="ko-KR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,</a:t>
            </a:r>
          </a:p>
          <a:p>
            <a:pPr marL="7702" algn="ctr">
              <a:spcBef>
                <a:spcPts val="73"/>
              </a:spcBef>
              <a:defRPr/>
            </a:pPr>
            <a:r>
              <a:rPr lang="ko-KR" altLang="en-US" sz="75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오류 발생시 카톡으로 확인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</p:txBody>
      </p:sp>
      <p:pic>
        <p:nvPicPr>
          <p:cNvPr id="124" name="Google Shape;1276;p21">
            <a:extLst>
              <a:ext uri="{FF2B5EF4-FFF2-40B4-BE49-F238E27FC236}">
                <a16:creationId xmlns:a16="http://schemas.microsoft.com/office/drawing/2014/main" id="{0F72A39C-62B9-15AA-A976-C7C45FF0A42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1481" r="12149" b="-1"/>
          <a:stretch/>
        </p:blipFill>
        <p:spPr>
          <a:xfrm>
            <a:off x="6223744" y="2316132"/>
            <a:ext cx="1440000" cy="1276275"/>
          </a:xfrm>
          <a:prstGeom prst="rect">
            <a:avLst/>
          </a:prstGeom>
          <a:noFill/>
          <a:ln w="3175" cap="flat" cmpd="sng">
            <a:solidFill>
              <a:schemeClr val="bg1">
                <a:lumMod val="85000"/>
              </a:schemeClr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5" name="Google Shape;1264;p20" descr="텍스트, 스크린샷, 도표, 번호이(가) 표시된 사진&#10;&#10;자동 생성된 설명">
            <a:extLst>
              <a:ext uri="{FF2B5EF4-FFF2-40B4-BE49-F238E27FC236}">
                <a16:creationId xmlns:a16="http://schemas.microsoft.com/office/drawing/2014/main" id="{B3417DE5-D9CF-F926-6372-EE3F25029C3E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828080" y="2316132"/>
            <a:ext cx="1440000" cy="1260764"/>
          </a:xfrm>
          <a:prstGeom prst="rect">
            <a:avLst/>
          </a:prstGeom>
          <a:noFill/>
          <a:ln w="3175" cap="flat" cmpd="sng">
            <a:solidFill>
              <a:schemeClr val="bg1">
                <a:lumMod val="85000"/>
              </a:schemeClr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EF345427-872C-CD39-517E-9672DF204C35}"/>
              </a:ext>
            </a:extLst>
          </p:cNvPr>
          <p:cNvGrpSpPr/>
          <p:nvPr/>
        </p:nvGrpSpPr>
        <p:grpSpPr>
          <a:xfrm>
            <a:off x="7828080" y="4562882"/>
            <a:ext cx="1440000" cy="1290632"/>
            <a:chOff x="6860375" y="2606389"/>
            <a:chExt cx="4109663" cy="1914474"/>
          </a:xfrm>
        </p:grpSpPr>
        <p:pic>
          <p:nvPicPr>
            <p:cNvPr id="127" name="그림 126">
              <a:extLst>
                <a:ext uri="{FF2B5EF4-FFF2-40B4-BE49-F238E27FC236}">
                  <a16:creationId xmlns:a16="http://schemas.microsoft.com/office/drawing/2014/main" id="{F44A30BE-6387-36AE-4308-A678C8B41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0375" y="2606389"/>
              <a:ext cx="4109663" cy="1914474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</p:pic>
        <p:pic>
          <p:nvPicPr>
            <p:cNvPr id="128" name="그림 127">
              <a:extLst>
                <a:ext uri="{FF2B5EF4-FFF2-40B4-BE49-F238E27FC236}">
                  <a16:creationId xmlns:a16="http://schemas.microsoft.com/office/drawing/2014/main" id="{C980F7F7-7AF9-8694-4FEE-3D7932E5B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967931" y="2871890"/>
              <a:ext cx="1967377" cy="1121467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129" name="직사각형 128">
              <a:extLst>
                <a:ext uri="{FF2B5EF4-FFF2-40B4-BE49-F238E27FC236}">
                  <a16:creationId xmlns:a16="http://schemas.microsoft.com/office/drawing/2014/main" id="{B66577A1-AF1F-11DA-3264-8A2FBDD08BBF}"/>
                </a:ext>
              </a:extLst>
            </p:cNvPr>
            <p:cNvSpPr/>
            <p:nvPr/>
          </p:nvSpPr>
          <p:spPr>
            <a:xfrm>
              <a:off x="8035325" y="3968122"/>
              <a:ext cx="1850519" cy="68398"/>
            </a:xfrm>
            <a:prstGeom prst="rect">
              <a:avLst/>
            </a:prstGeom>
            <a:solidFill>
              <a:srgbClr val="000000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pic>
        <p:nvPicPr>
          <p:cNvPr id="130" name="그림 129" descr="텍스트, 스크린샷, 소프트웨어, 번호이(가) 표시된 사진&#10;&#10;자동 생성된 설명">
            <a:extLst>
              <a:ext uri="{FF2B5EF4-FFF2-40B4-BE49-F238E27FC236}">
                <a16:creationId xmlns:a16="http://schemas.microsoft.com/office/drawing/2014/main" id="{235A88C7-7190-EF4D-3484-3C23548A87B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932"/>
          <a:stretch/>
        </p:blipFill>
        <p:spPr>
          <a:xfrm>
            <a:off x="6223744" y="4567946"/>
            <a:ext cx="1440000" cy="1285567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sp>
        <p:nvSpPr>
          <p:cNvPr id="131" name="모서리가 둥근 직사각형 41">
            <a:extLst>
              <a:ext uri="{FF2B5EF4-FFF2-40B4-BE49-F238E27FC236}">
                <a16:creationId xmlns:a16="http://schemas.microsoft.com/office/drawing/2014/main" id="{46FB590C-2DC6-A2DD-77CE-B79E7487CD6F}"/>
              </a:ext>
            </a:extLst>
          </p:cNvPr>
          <p:cNvSpPr/>
          <p:nvPr/>
        </p:nvSpPr>
        <p:spPr>
          <a:xfrm>
            <a:off x="6223744" y="2094452"/>
            <a:ext cx="1440000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1. </a:t>
            </a:r>
            <a:r>
              <a:rPr lang="ko-KR" altLang="en-US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사업장 통합관리</a:t>
            </a:r>
            <a:endParaRPr lang="en-US" altLang="ko-KR" sz="1000" b="1" spc="-12" dirty="0">
              <a:solidFill>
                <a:schemeClr val="tx1"/>
              </a:solidFill>
              <a:latin typeface="+mn-ea"/>
              <a:cs typeface="Pretendard Medium"/>
            </a:endParaRPr>
          </a:p>
        </p:txBody>
      </p:sp>
      <p:sp>
        <p:nvSpPr>
          <p:cNvPr id="132" name="모서리가 둥근 직사각형 41">
            <a:extLst>
              <a:ext uri="{FF2B5EF4-FFF2-40B4-BE49-F238E27FC236}">
                <a16:creationId xmlns:a16="http://schemas.microsoft.com/office/drawing/2014/main" id="{D7D24F75-BBAE-D274-B896-3211B1E471BA}"/>
              </a:ext>
            </a:extLst>
          </p:cNvPr>
          <p:cNvSpPr/>
          <p:nvPr/>
        </p:nvSpPr>
        <p:spPr>
          <a:xfrm>
            <a:off x="7828080" y="2094452"/>
            <a:ext cx="1440000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2. </a:t>
            </a:r>
            <a:r>
              <a:rPr lang="ko-KR" altLang="en-US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통합 대시보드 제공</a:t>
            </a:r>
            <a:endParaRPr lang="en-US" altLang="ko-KR" sz="1000" b="1" spc="-12" dirty="0">
              <a:solidFill>
                <a:schemeClr val="tx1"/>
              </a:solidFill>
              <a:latin typeface="+mn-ea"/>
              <a:cs typeface="Pretendard Medium"/>
            </a:endParaRPr>
          </a:p>
        </p:txBody>
      </p:sp>
      <p:sp>
        <p:nvSpPr>
          <p:cNvPr id="133" name="모서리가 둥근 직사각형 41">
            <a:extLst>
              <a:ext uri="{FF2B5EF4-FFF2-40B4-BE49-F238E27FC236}">
                <a16:creationId xmlns:a16="http://schemas.microsoft.com/office/drawing/2014/main" id="{E1CB2A92-42DA-B907-B59B-3C38C64D6E4F}"/>
              </a:ext>
            </a:extLst>
          </p:cNvPr>
          <p:cNvSpPr/>
          <p:nvPr/>
        </p:nvSpPr>
        <p:spPr>
          <a:xfrm>
            <a:off x="6223744" y="4342697"/>
            <a:ext cx="1440000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3. </a:t>
            </a:r>
            <a:r>
              <a:rPr lang="ko-KR" altLang="en-US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스케줄링 자동 작업</a:t>
            </a:r>
            <a:endParaRPr lang="en-US" altLang="ko-KR" sz="1000" b="1" spc="-12" dirty="0">
              <a:solidFill>
                <a:schemeClr val="tx1"/>
              </a:solidFill>
              <a:latin typeface="+mn-ea"/>
              <a:cs typeface="Pretendard Medium"/>
            </a:endParaRPr>
          </a:p>
        </p:txBody>
      </p:sp>
      <p:sp>
        <p:nvSpPr>
          <p:cNvPr id="134" name="모서리가 둥근 직사각형 41">
            <a:extLst>
              <a:ext uri="{FF2B5EF4-FFF2-40B4-BE49-F238E27FC236}">
                <a16:creationId xmlns:a16="http://schemas.microsoft.com/office/drawing/2014/main" id="{A1A624A8-7FB7-7ACB-FA7F-C5EBBFFB401A}"/>
              </a:ext>
            </a:extLst>
          </p:cNvPr>
          <p:cNvSpPr/>
          <p:nvPr/>
        </p:nvSpPr>
        <p:spPr>
          <a:xfrm>
            <a:off x="7828080" y="4342697"/>
            <a:ext cx="1440000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4. </a:t>
            </a:r>
            <a:r>
              <a:rPr lang="ko-KR" altLang="en-US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이동식 원격 제어</a:t>
            </a:r>
            <a:endParaRPr lang="en-US" altLang="ko-KR" sz="1000" b="1" spc="-12" dirty="0">
              <a:solidFill>
                <a:schemeClr val="tx1"/>
              </a:solidFill>
              <a:latin typeface="+mn-ea"/>
              <a:cs typeface="Pretendard Medium"/>
            </a:endParaRPr>
          </a:p>
        </p:txBody>
      </p:sp>
      <p:pic>
        <p:nvPicPr>
          <p:cNvPr id="135" name="그림 134">
            <a:extLst>
              <a:ext uri="{FF2B5EF4-FFF2-40B4-BE49-F238E27FC236}">
                <a16:creationId xmlns:a16="http://schemas.microsoft.com/office/drawing/2014/main" id="{25B16FFA-96A9-D2D6-0564-2D2B2C9E71C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1402" t="14496" r="31237" b="15311"/>
          <a:stretch/>
        </p:blipFill>
        <p:spPr>
          <a:xfrm>
            <a:off x="8732870" y="5354211"/>
            <a:ext cx="312031" cy="307777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C820D02E-E15F-3ECB-F7C2-BC82F2B65170}"/>
              </a:ext>
            </a:extLst>
          </p:cNvPr>
          <p:cNvGrpSpPr/>
          <p:nvPr/>
        </p:nvGrpSpPr>
        <p:grpSpPr>
          <a:xfrm>
            <a:off x="6233269" y="278977"/>
            <a:ext cx="3138315" cy="840524"/>
            <a:chOff x="6458755" y="83713"/>
            <a:chExt cx="3138315" cy="910426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FCEA3E60-49AE-E86C-77E8-B8A98828A6CA}"/>
                </a:ext>
              </a:extLst>
            </p:cNvPr>
            <p:cNvSpPr/>
            <p:nvPr/>
          </p:nvSpPr>
          <p:spPr>
            <a:xfrm>
              <a:off x="6458755" y="83713"/>
              <a:ext cx="3050486" cy="52597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id="{BBCBEA6E-DF9B-CFE6-6A74-F09CD09801D2}"/>
                </a:ext>
              </a:extLst>
            </p:cNvPr>
            <p:cNvSpPr/>
            <p:nvPr/>
          </p:nvSpPr>
          <p:spPr>
            <a:xfrm rot="10800000">
              <a:off x="8857805" y="516878"/>
              <a:ext cx="473656" cy="477261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9714A22-E728-7AE3-A23D-6E247DD9C99F}"/>
                </a:ext>
              </a:extLst>
            </p:cNvPr>
            <p:cNvSpPr/>
            <p:nvPr/>
          </p:nvSpPr>
          <p:spPr>
            <a:xfrm>
              <a:off x="6515785" y="148108"/>
              <a:ext cx="381600" cy="4127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무상</a:t>
              </a:r>
              <a:endParaRPr lang="en-US" altLang="ko-KR" sz="12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투자</a:t>
              </a:r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8FA32E5C-8C53-1519-A20E-0B4D2B6B38DE}"/>
                </a:ext>
              </a:extLst>
            </p:cNvPr>
            <p:cNvSpPr txBox="1"/>
            <p:nvPr/>
          </p:nvSpPr>
          <p:spPr>
            <a:xfrm>
              <a:off x="7086796" y="133228"/>
              <a:ext cx="2510274" cy="408050"/>
            </a:xfrm>
            <a:prstGeom prst="rect">
              <a:avLst/>
            </a:prstGeom>
          </p:spPr>
          <p:txBody>
            <a:bodyPr vert="horz" wrap="square" lIns="0" tIns="7317" rIns="0" bIns="0">
              <a:spAutoFit/>
            </a:bodyPr>
            <a:lstStyle>
              <a:defPPr>
                <a:defRPr kern="0"/>
              </a:defPPr>
              <a:lvl1pPr marL="7702">
                <a:spcBef>
                  <a:spcPts val="58"/>
                </a:spcBef>
                <a:defRPr sz="3200" b="0" i="0">
                  <a:latin typeface="Noto Sans KR Medium"/>
                  <a:ea typeface="Noto Sans KR Medium"/>
                  <a:cs typeface="Pretendard"/>
                </a:defRPr>
              </a:lvl1pPr>
            </a:lstStyle>
            <a:p>
              <a:pPr lvl="0">
                <a:defRPr/>
              </a:pPr>
              <a:r>
                <a:rPr lang="en-US" altLang="ko-KR" sz="2400" dirty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45,000,000</a:t>
              </a:r>
              <a:r>
                <a:rPr lang="ko-KR" altLang="en-US" sz="1400" dirty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원 상당</a:t>
              </a:r>
              <a:endParaRPr lang="ko-KR" altLang="en-US" sz="24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0035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C836FCB-4A1B-3EA9-13CF-FDF21DBA6D8B}"/>
              </a:ext>
            </a:extLst>
          </p:cNvPr>
          <p:cNvCxnSpPr>
            <a:cxnSpLocks/>
          </p:cNvCxnSpPr>
          <p:nvPr/>
        </p:nvCxnSpPr>
        <p:spPr>
          <a:xfrm>
            <a:off x="5905010" y="1495425"/>
            <a:ext cx="6006" cy="4963396"/>
          </a:xfrm>
          <a:prstGeom prst="line">
            <a:avLst/>
          </a:prstGeom>
          <a:ln>
            <a:solidFill>
              <a:srgbClr val="2DA1A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ED49F6F6-48EB-6CA9-6850-9CBF1B984AD8}"/>
              </a:ext>
            </a:extLst>
          </p:cNvPr>
          <p:cNvGrpSpPr/>
          <p:nvPr/>
        </p:nvGrpSpPr>
        <p:grpSpPr>
          <a:xfrm>
            <a:off x="639434" y="5344696"/>
            <a:ext cx="2711758" cy="224080"/>
            <a:chOff x="686134" y="7028781"/>
            <a:chExt cx="2711758" cy="224080"/>
          </a:xfrm>
        </p:grpSpPr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B8960851-F44D-818B-0AF2-6C836F971155}"/>
                </a:ext>
              </a:extLst>
            </p:cNvPr>
            <p:cNvGrpSpPr/>
            <p:nvPr/>
          </p:nvGrpSpPr>
          <p:grpSpPr>
            <a:xfrm>
              <a:off x="686134" y="7028781"/>
              <a:ext cx="216000" cy="216000"/>
              <a:chOff x="4348190" y="3674200"/>
              <a:chExt cx="688614" cy="688614"/>
            </a:xfrm>
          </p:grpSpPr>
          <p:sp>
            <p:nvSpPr>
              <p:cNvPr id="71" name="타원 70">
                <a:extLst>
                  <a:ext uri="{FF2B5EF4-FFF2-40B4-BE49-F238E27FC236}">
                    <a16:creationId xmlns:a16="http://schemas.microsoft.com/office/drawing/2014/main" id="{AD271924-EBBD-BC1A-9C5E-597F820524F8}"/>
                  </a:ext>
                </a:extLst>
              </p:cNvPr>
              <p:cNvSpPr/>
              <p:nvPr/>
            </p:nvSpPr>
            <p:spPr>
              <a:xfrm>
                <a:off x="4348190" y="3674200"/>
                <a:ext cx="688614" cy="688614"/>
              </a:xfrm>
              <a:prstGeom prst="ellipse">
                <a:avLst/>
              </a:prstGeom>
              <a:solidFill>
                <a:srgbClr val="2DA1AE"/>
              </a:solidFill>
              <a:ln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400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72" name="그림 71">
                <a:extLst>
                  <a:ext uri="{FF2B5EF4-FFF2-40B4-BE49-F238E27FC236}">
                    <a16:creationId xmlns:a16="http://schemas.microsoft.com/office/drawing/2014/main" id="{18D2C69E-242D-06D5-CF16-D74EB57C993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biLevel thresh="50000"/>
              </a:blip>
              <a:stretch>
                <a:fillRect/>
              </a:stretch>
            </p:blipFill>
            <p:spPr>
              <a:xfrm>
                <a:off x="4418148" y="3755870"/>
                <a:ext cx="574226" cy="523930"/>
              </a:xfrm>
              <a:prstGeom prst="rect">
                <a:avLst/>
              </a:prstGeom>
            </p:spPr>
          </p:pic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2F06551-4284-ED82-63C7-99EDBFF01640}"/>
                </a:ext>
              </a:extLst>
            </p:cNvPr>
            <p:cNvSpPr txBox="1"/>
            <p:nvPr/>
          </p:nvSpPr>
          <p:spPr>
            <a:xfrm>
              <a:off x="1020104" y="7068195"/>
              <a:ext cx="237778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자동 충전 및 자동 </a:t>
              </a:r>
              <a:r>
                <a:rPr lang="ko-KR" altLang="en-US" sz="1200" dirty="0" err="1">
                  <a:latin typeface="HY견고딕" panose="02030600000101010101" pitchFamily="18" charset="-127"/>
                  <a:ea typeface="HY견고딕" panose="02030600000101010101" pitchFamily="18" charset="-127"/>
                </a:rPr>
                <a:t>급배수</a:t>
              </a:r>
              <a:r>
                <a:rPr lang="ko-KR" altLang="en-US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가능</a:t>
              </a:r>
              <a:endParaRPr lang="en-US" altLang="ko-KR" sz="12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0AE80047-7D01-4CAE-8A5E-71341BC33F54}"/>
              </a:ext>
            </a:extLst>
          </p:cNvPr>
          <p:cNvGrpSpPr/>
          <p:nvPr/>
        </p:nvGrpSpPr>
        <p:grpSpPr>
          <a:xfrm>
            <a:off x="639434" y="6098254"/>
            <a:ext cx="2711758" cy="226689"/>
            <a:chOff x="686134" y="7826773"/>
            <a:chExt cx="2711758" cy="22668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FF9C966-97E1-D6A1-E2FD-A89012EA0768}"/>
                </a:ext>
              </a:extLst>
            </p:cNvPr>
            <p:cNvSpPr txBox="1"/>
            <p:nvPr/>
          </p:nvSpPr>
          <p:spPr>
            <a:xfrm>
              <a:off x="1020104" y="7868796"/>
              <a:ext cx="237778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270</a:t>
              </a:r>
              <a:r>
                <a:rPr lang="en-US" altLang="ko-KR" sz="1200" dirty="0">
                  <a:latin typeface="HY견고딕" panose="02030600000101010101" pitchFamily="18" charset="-127"/>
                  <a:ea typeface="HY견고딕" panose="02030600000101010101" pitchFamily="18" charset="-127"/>
                  <a:sym typeface="Wingdings" panose="05000000000000000000" pitchFamily="2" charset="2"/>
                </a:rPr>
                <a:t>°</a:t>
              </a:r>
              <a:r>
                <a:rPr lang="ko-KR" altLang="en-US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회전 브러시 탑재</a:t>
              </a:r>
              <a:endParaRPr lang="en-US" altLang="ko-KR" sz="12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47DB6528-4B0E-3B0E-F02F-A23C0307CFBB}"/>
                </a:ext>
              </a:extLst>
            </p:cNvPr>
            <p:cNvGrpSpPr/>
            <p:nvPr/>
          </p:nvGrpSpPr>
          <p:grpSpPr>
            <a:xfrm>
              <a:off x="686134" y="7826773"/>
              <a:ext cx="216000" cy="216000"/>
              <a:chOff x="7175019" y="3673800"/>
              <a:chExt cx="688614" cy="688614"/>
            </a:xfrm>
            <a:solidFill>
              <a:srgbClr val="2DA1AE"/>
            </a:solidFill>
          </p:grpSpPr>
          <p:grpSp>
            <p:nvGrpSpPr>
              <p:cNvPr id="91" name="Google Shape;1038;p50">
                <a:extLst>
                  <a:ext uri="{FF2B5EF4-FFF2-40B4-BE49-F238E27FC236}">
                    <a16:creationId xmlns:a16="http://schemas.microsoft.com/office/drawing/2014/main" id="{DDF211BB-950C-543C-D8AF-97CC6FC33A08}"/>
                  </a:ext>
                </a:extLst>
              </p:cNvPr>
              <p:cNvGrpSpPr/>
              <p:nvPr/>
            </p:nvGrpSpPr>
            <p:grpSpPr>
              <a:xfrm>
                <a:off x="7301805" y="3783660"/>
                <a:ext cx="452420" cy="433992"/>
                <a:chOff x="5233525" y="4954450"/>
                <a:chExt cx="538275" cy="516350"/>
              </a:xfrm>
              <a:grpFill/>
            </p:grpSpPr>
            <p:sp>
              <p:nvSpPr>
                <p:cNvPr id="94" name="Google Shape;1039;p50">
                  <a:extLst>
                    <a:ext uri="{FF2B5EF4-FFF2-40B4-BE49-F238E27FC236}">
                      <a16:creationId xmlns:a16="http://schemas.microsoft.com/office/drawing/2014/main" id="{2CBE82B1-82EA-10B4-BBC0-5E68BD79E4A1}"/>
                    </a:ext>
                  </a:extLst>
                </p:cNvPr>
                <p:cNvSpPr/>
                <p:nvPr/>
              </p:nvSpPr>
              <p:spPr>
                <a:xfrm>
                  <a:off x="5637825" y="4954450"/>
                  <a:ext cx="89525" cy="8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1" h="3581" fill="none" extrusionOk="0">
                      <a:moveTo>
                        <a:pt x="1023" y="3410"/>
                      </a:moveTo>
                      <a:lnTo>
                        <a:pt x="1023" y="3410"/>
                      </a:lnTo>
                      <a:lnTo>
                        <a:pt x="1193" y="3483"/>
                      </a:lnTo>
                      <a:lnTo>
                        <a:pt x="1388" y="3532"/>
                      </a:lnTo>
                      <a:lnTo>
                        <a:pt x="1583" y="3556"/>
                      </a:lnTo>
                      <a:lnTo>
                        <a:pt x="1778" y="3581"/>
                      </a:lnTo>
                      <a:lnTo>
                        <a:pt x="1778" y="3581"/>
                      </a:lnTo>
                      <a:lnTo>
                        <a:pt x="1973" y="3556"/>
                      </a:lnTo>
                      <a:lnTo>
                        <a:pt x="2143" y="3532"/>
                      </a:lnTo>
                      <a:lnTo>
                        <a:pt x="2314" y="3508"/>
                      </a:lnTo>
                      <a:lnTo>
                        <a:pt x="2484" y="3435"/>
                      </a:lnTo>
                      <a:lnTo>
                        <a:pt x="2630" y="3361"/>
                      </a:lnTo>
                      <a:lnTo>
                        <a:pt x="2776" y="3264"/>
                      </a:lnTo>
                      <a:lnTo>
                        <a:pt x="2923" y="3167"/>
                      </a:lnTo>
                      <a:lnTo>
                        <a:pt x="3044" y="3045"/>
                      </a:lnTo>
                      <a:lnTo>
                        <a:pt x="3166" y="2923"/>
                      </a:lnTo>
                      <a:lnTo>
                        <a:pt x="3264" y="2801"/>
                      </a:lnTo>
                      <a:lnTo>
                        <a:pt x="3361" y="2631"/>
                      </a:lnTo>
                      <a:lnTo>
                        <a:pt x="3434" y="2485"/>
                      </a:lnTo>
                      <a:lnTo>
                        <a:pt x="3483" y="2314"/>
                      </a:lnTo>
                      <a:lnTo>
                        <a:pt x="3531" y="2144"/>
                      </a:lnTo>
                      <a:lnTo>
                        <a:pt x="3556" y="1973"/>
                      </a:lnTo>
                      <a:lnTo>
                        <a:pt x="3580" y="1803"/>
                      </a:lnTo>
                      <a:lnTo>
                        <a:pt x="3580" y="1803"/>
                      </a:lnTo>
                      <a:lnTo>
                        <a:pt x="3556" y="1608"/>
                      </a:lnTo>
                      <a:lnTo>
                        <a:pt x="3531" y="1437"/>
                      </a:lnTo>
                      <a:lnTo>
                        <a:pt x="3483" y="1267"/>
                      </a:lnTo>
                      <a:lnTo>
                        <a:pt x="3434" y="1096"/>
                      </a:lnTo>
                      <a:lnTo>
                        <a:pt x="3361" y="950"/>
                      </a:lnTo>
                      <a:lnTo>
                        <a:pt x="3264" y="804"/>
                      </a:lnTo>
                      <a:lnTo>
                        <a:pt x="3166" y="658"/>
                      </a:lnTo>
                      <a:lnTo>
                        <a:pt x="3044" y="536"/>
                      </a:lnTo>
                      <a:lnTo>
                        <a:pt x="2923" y="414"/>
                      </a:lnTo>
                      <a:lnTo>
                        <a:pt x="2776" y="317"/>
                      </a:lnTo>
                      <a:lnTo>
                        <a:pt x="2630" y="220"/>
                      </a:lnTo>
                      <a:lnTo>
                        <a:pt x="2484" y="147"/>
                      </a:lnTo>
                      <a:lnTo>
                        <a:pt x="2314" y="98"/>
                      </a:lnTo>
                      <a:lnTo>
                        <a:pt x="2143" y="49"/>
                      </a:lnTo>
                      <a:lnTo>
                        <a:pt x="1973" y="25"/>
                      </a:lnTo>
                      <a:lnTo>
                        <a:pt x="1778" y="0"/>
                      </a:lnTo>
                      <a:lnTo>
                        <a:pt x="1778" y="0"/>
                      </a:lnTo>
                      <a:lnTo>
                        <a:pt x="1607" y="25"/>
                      </a:lnTo>
                      <a:lnTo>
                        <a:pt x="1437" y="49"/>
                      </a:lnTo>
                      <a:lnTo>
                        <a:pt x="1266" y="98"/>
                      </a:lnTo>
                      <a:lnTo>
                        <a:pt x="1096" y="147"/>
                      </a:lnTo>
                      <a:lnTo>
                        <a:pt x="925" y="220"/>
                      </a:lnTo>
                      <a:lnTo>
                        <a:pt x="779" y="317"/>
                      </a:lnTo>
                      <a:lnTo>
                        <a:pt x="658" y="414"/>
                      </a:lnTo>
                      <a:lnTo>
                        <a:pt x="536" y="536"/>
                      </a:lnTo>
                      <a:lnTo>
                        <a:pt x="414" y="658"/>
                      </a:lnTo>
                      <a:lnTo>
                        <a:pt x="317" y="804"/>
                      </a:lnTo>
                      <a:lnTo>
                        <a:pt x="219" y="950"/>
                      </a:lnTo>
                      <a:lnTo>
                        <a:pt x="146" y="1096"/>
                      </a:lnTo>
                      <a:lnTo>
                        <a:pt x="73" y="1267"/>
                      </a:lnTo>
                      <a:lnTo>
                        <a:pt x="49" y="1437"/>
                      </a:lnTo>
                      <a:lnTo>
                        <a:pt x="24" y="1608"/>
                      </a:lnTo>
                      <a:lnTo>
                        <a:pt x="0" y="1803"/>
                      </a:lnTo>
                      <a:lnTo>
                        <a:pt x="0" y="1803"/>
                      </a:lnTo>
                      <a:lnTo>
                        <a:pt x="24" y="2071"/>
                      </a:lnTo>
                      <a:lnTo>
                        <a:pt x="97" y="2339"/>
                      </a:lnTo>
                      <a:lnTo>
                        <a:pt x="195" y="2582"/>
                      </a:lnTo>
                      <a:lnTo>
                        <a:pt x="317" y="2801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95" name="Google Shape;1040;p50">
                  <a:extLst>
                    <a:ext uri="{FF2B5EF4-FFF2-40B4-BE49-F238E27FC236}">
                      <a16:creationId xmlns:a16="http://schemas.microsoft.com/office/drawing/2014/main" id="{671EA77E-F400-EC87-8324-A90DB9E09A07}"/>
                    </a:ext>
                  </a:extLst>
                </p:cNvPr>
                <p:cNvSpPr/>
                <p:nvPr/>
              </p:nvSpPr>
              <p:spPr>
                <a:xfrm>
                  <a:off x="5323025" y="4980625"/>
                  <a:ext cx="88925" cy="8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7" h="3557" fill="none" extrusionOk="0">
                      <a:moveTo>
                        <a:pt x="3191" y="2850"/>
                      </a:moveTo>
                      <a:lnTo>
                        <a:pt x="3191" y="2850"/>
                      </a:lnTo>
                      <a:lnTo>
                        <a:pt x="3313" y="2680"/>
                      </a:lnTo>
                      <a:lnTo>
                        <a:pt x="3410" y="2509"/>
                      </a:lnTo>
                      <a:lnTo>
                        <a:pt x="3483" y="2314"/>
                      </a:lnTo>
                      <a:lnTo>
                        <a:pt x="3532" y="2095"/>
                      </a:lnTo>
                      <a:lnTo>
                        <a:pt x="3532" y="2095"/>
                      </a:lnTo>
                      <a:lnTo>
                        <a:pt x="3556" y="1925"/>
                      </a:lnTo>
                      <a:lnTo>
                        <a:pt x="3556" y="1730"/>
                      </a:lnTo>
                      <a:lnTo>
                        <a:pt x="3556" y="1559"/>
                      </a:lnTo>
                      <a:lnTo>
                        <a:pt x="3508" y="1389"/>
                      </a:lnTo>
                      <a:lnTo>
                        <a:pt x="3459" y="1218"/>
                      </a:lnTo>
                      <a:lnTo>
                        <a:pt x="3410" y="1072"/>
                      </a:lnTo>
                      <a:lnTo>
                        <a:pt x="3337" y="902"/>
                      </a:lnTo>
                      <a:lnTo>
                        <a:pt x="3240" y="756"/>
                      </a:lnTo>
                      <a:lnTo>
                        <a:pt x="3142" y="634"/>
                      </a:lnTo>
                      <a:lnTo>
                        <a:pt x="3021" y="512"/>
                      </a:lnTo>
                      <a:lnTo>
                        <a:pt x="2899" y="390"/>
                      </a:lnTo>
                      <a:lnTo>
                        <a:pt x="2753" y="293"/>
                      </a:lnTo>
                      <a:lnTo>
                        <a:pt x="2606" y="196"/>
                      </a:lnTo>
                      <a:lnTo>
                        <a:pt x="2436" y="122"/>
                      </a:lnTo>
                      <a:lnTo>
                        <a:pt x="2266" y="74"/>
                      </a:lnTo>
                      <a:lnTo>
                        <a:pt x="2095" y="25"/>
                      </a:lnTo>
                      <a:lnTo>
                        <a:pt x="2095" y="25"/>
                      </a:lnTo>
                      <a:lnTo>
                        <a:pt x="1925" y="1"/>
                      </a:lnTo>
                      <a:lnTo>
                        <a:pt x="1730" y="1"/>
                      </a:lnTo>
                      <a:lnTo>
                        <a:pt x="1559" y="1"/>
                      </a:lnTo>
                      <a:lnTo>
                        <a:pt x="1389" y="25"/>
                      </a:lnTo>
                      <a:lnTo>
                        <a:pt x="1218" y="74"/>
                      </a:lnTo>
                      <a:lnTo>
                        <a:pt x="1072" y="147"/>
                      </a:lnTo>
                      <a:lnTo>
                        <a:pt x="902" y="220"/>
                      </a:lnTo>
                      <a:lnTo>
                        <a:pt x="756" y="317"/>
                      </a:lnTo>
                      <a:lnTo>
                        <a:pt x="634" y="415"/>
                      </a:lnTo>
                      <a:lnTo>
                        <a:pt x="512" y="537"/>
                      </a:lnTo>
                      <a:lnTo>
                        <a:pt x="390" y="658"/>
                      </a:lnTo>
                      <a:lnTo>
                        <a:pt x="293" y="804"/>
                      </a:lnTo>
                      <a:lnTo>
                        <a:pt x="195" y="951"/>
                      </a:lnTo>
                      <a:lnTo>
                        <a:pt x="122" y="1097"/>
                      </a:lnTo>
                      <a:lnTo>
                        <a:pt x="74" y="1267"/>
                      </a:lnTo>
                      <a:lnTo>
                        <a:pt x="25" y="1462"/>
                      </a:lnTo>
                      <a:lnTo>
                        <a:pt x="25" y="1462"/>
                      </a:lnTo>
                      <a:lnTo>
                        <a:pt x="1" y="1633"/>
                      </a:lnTo>
                      <a:lnTo>
                        <a:pt x="1" y="1803"/>
                      </a:lnTo>
                      <a:lnTo>
                        <a:pt x="1" y="1998"/>
                      </a:lnTo>
                      <a:lnTo>
                        <a:pt x="25" y="2168"/>
                      </a:lnTo>
                      <a:lnTo>
                        <a:pt x="74" y="2339"/>
                      </a:lnTo>
                      <a:lnTo>
                        <a:pt x="147" y="2485"/>
                      </a:lnTo>
                      <a:lnTo>
                        <a:pt x="220" y="2655"/>
                      </a:lnTo>
                      <a:lnTo>
                        <a:pt x="317" y="2777"/>
                      </a:lnTo>
                      <a:lnTo>
                        <a:pt x="415" y="2923"/>
                      </a:lnTo>
                      <a:lnTo>
                        <a:pt x="536" y="3045"/>
                      </a:lnTo>
                      <a:lnTo>
                        <a:pt x="658" y="3167"/>
                      </a:lnTo>
                      <a:lnTo>
                        <a:pt x="804" y="3264"/>
                      </a:lnTo>
                      <a:lnTo>
                        <a:pt x="950" y="3362"/>
                      </a:lnTo>
                      <a:lnTo>
                        <a:pt x="1096" y="3435"/>
                      </a:lnTo>
                      <a:lnTo>
                        <a:pt x="1267" y="3483"/>
                      </a:lnTo>
                      <a:lnTo>
                        <a:pt x="1462" y="3532"/>
                      </a:lnTo>
                      <a:lnTo>
                        <a:pt x="1462" y="3532"/>
                      </a:lnTo>
                      <a:lnTo>
                        <a:pt x="1705" y="3557"/>
                      </a:lnTo>
                      <a:lnTo>
                        <a:pt x="1973" y="3557"/>
                      </a:lnTo>
                      <a:lnTo>
                        <a:pt x="2217" y="3508"/>
                      </a:lnTo>
                      <a:lnTo>
                        <a:pt x="2460" y="3435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96" name="Google Shape;1041;p50">
                  <a:extLst>
                    <a:ext uri="{FF2B5EF4-FFF2-40B4-BE49-F238E27FC236}">
                      <a16:creationId xmlns:a16="http://schemas.microsoft.com/office/drawing/2014/main" id="{7B8EE746-574D-CC93-7C75-376405816DB0}"/>
                    </a:ext>
                  </a:extLst>
                </p:cNvPr>
                <p:cNvSpPr/>
                <p:nvPr/>
              </p:nvSpPr>
              <p:spPr>
                <a:xfrm>
                  <a:off x="5233525" y="5255225"/>
                  <a:ext cx="89525" cy="8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1" h="3581" fill="none" extrusionOk="0">
                      <a:moveTo>
                        <a:pt x="3215" y="707"/>
                      </a:moveTo>
                      <a:lnTo>
                        <a:pt x="3215" y="707"/>
                      </a:lnTo>
                      <a:lnTo>
                        <a:pt x="3093" y="585"/>
                      </a:lnTo>
                      <a:lnTo>
                        <a:pt x="2972" y="464"/>
                      </a:lnTo>
                      <a:lnTo>
                        <a:pt x="2850" y="342"/>
                      </a:lnTo>
                      <a:lnTo>
                        <a:pt x="2679" y="244"/>
                      </a:lnTo>
                      <a:lnTo>
                        <a:pt x="2679" y="244"/>
                      </a:lnTo>
                      <a:lnTo>
                        <a:pt x="2533" y="171"/>
                      </a:lnTo>
                      <a:lnTo>
                        <a:pt x="2363" y="98"/>
                      </a:lnTo>
                      <a:lnTo>
                        <a:pt x="2192" y="50"/>
                      </a:lnTo>
                      <a:lnTo>
                        <a:pt x="2022" y="25"/>
                      </a:lnTo>
                      <a:lnTo>
                        <a:pt x="1851" y="1"/>
                      </a:lnTo>
                      <a:lnTo>
                        <a:pt x="1681" y="25"/>
                      </a:lnTo>
                      <a:lnTo>
                        <a:pt x="1510" y="25"/>
                      </a:lnTo>
                      <a:lnTo>
                        <a:pt x="1340" y="74"/>
                      </a:lnTo>
                      <a:lnTo>
                        <a:pt x="1169" y="123"/>
                      </a:lnTo>
                      <a:lnTo>
                        <a:pt x="1023" y="196"/>
                      </a:lnTo>
                      <a:lnTo>
                        <a:pt x="877" y="269"/>
                      </a:lnTo>
                      <a:lnTo>
                        <a:pt x="731" y="366"/>
                      </a:lnTo>
                      <a:lnTo>
                        <a:pt x="585" y="488"/>
                      </a:lnTo>
                      <a:lnTo>
                        <a:pt x="463" y="610"/>
                      </a:lnTo>
                      <a:lnTo>
                        <a:pt x="341" y="731"/>
                      </a:lnTo>
                      <a:lnTo>
                        <a:pt x="244" y="902"/>
                      </a:lnTo>
                      <a:lnTo>
                        <a:pt x="244" y="902"/>
                      </a:lnTo>
                      <a:lnTo>
                        <a:pt x="171" y="1048"/>
                      </a:lnTo>
                      <a:lnTo>
                        <a:pt x="98" y="1219"/>
                      </a:lnTo>
                      <a:lnTo>
                        <a:pt x="49" y="1389"/>
                      </a:lnTo>
                      <a:lnTo>
                        <a:pt x="25" y="1560"/>
                      </a:lnTo>
                      <a:lnTo>
                        <a:pt x="0" y="1730"/>
                      </a:lnTo>
                      <a:lnTo>
                        <a:pt x="0" y="1900"/>
                      </a:lnTo>
                      <a:lnTo>
                        <a:pt x="25" y="2071"/>
                      </a:lnTo>
                      <a:lnTo>
                        <a:pt x="73" y="2241"/>
                      </a:lnTo>
                      <a:lnTo>
                        <a:pt x="122" y="2412"/>
                      </a:lnTo>
                      <a:lnTo>
                        <a:pt x="195" y="2558"/>
                      </a:lnTo>
                      <a:lnTo>
                        <a:pt x="268" y="2729"/>
                      </a:lnTo>
                      <a:lnTo>
                        <a:pt x="366" y="2850"/>
                      </a:lnTo>
                      <a:lnTo>
                        <a:pt x="463" y="2996"/>
                      </a:lnTo>
                      <a:lnTo>
                        <a:pt x="609" y="3118"/>
                      </a:lnTo>
                      <a:lnTo>
                        <a:pt x="731" y="3240"/>
                      </a:lnTo>
                      <a:lnTo>
                        <a:pt x="901" y="3337"/>
                      </a:lnTo>
                      <a:lnTo>
                        <a:pt x="901" y="3337"/>
                      </a:lnTo>
                      <a:lnTo>
                        <a:pt x="1048" y="3410"/>
                      </a:lnTo>
                      <a:lnTo>
                        <a:pt x="1218" y="3484"/>
                      </a:lnTo>
                      <a:lnTo>
                        <a:pt x="1389" y="3532"/>
                      </a:lnTo>
                      <a:lnTo>
                        <a:pt x="1559" y="3557"/>
                      </a:lnTo>
                      <a:lnTo>
                        <a:pt x="1730" y="3581"/>
                      </a:lnTo>
                      <a:lnTo>
                        <a:pt x="1900" y="3581"/>
                      </a:lnTo>
                      <a:lnTo>
                        <a:pt x="2071" y="3557"/>
                      </a:lnTo>
                      <a:lnTo>
                        <a:pt x="2241" y="3508"/>
                      </a:lnTo>
                      <a:lnTo>
                        <a:pt x="2411" y="3459"/>
                      </a:lnTo>
                      <a:lnTo>
                        <a:pt x="2558" y="3410"/>
                      </a:lnTo>
                      <a:lnTo>
                        <a:pt x="2704" y="3313"/>
                      </a:lnTo>
                      <a:lnTo>
                        <a:pt x="2850" y="3216"/>
                      </a:lnTo>
                      <a:lnTo>
                        <a:pt x="2996" y="3118"/>
                      </a:lnTo>
                      <a:lnTo>
                        <a:pt x="3118" y="2996"/>
                      </a:lnTo>
                      <a:lnTo>
                        <a:pt x="3240" y="2850"/>
                      </a:lnTo>
                      <a:lnTo>
                        <a:pt x="3337" y="2704"/>
                      </a:lnTo>
                      <a:lnTo>
                        <a:pt x="3337" y="2704"/>
                      </a:lnTo>
                      <a:lnTo>
                        <a:pt x="3459" y="2412"/>
                      </a:lnTo>
                      <a:lnTo>
                        <a:pt x="3532" y="2144"/>
                      </a:lnTo>
                      <a:lnTo>
                        <a:pt x="3581" y="1852"/>
                      </a:lnTo>
                      <a:lnTo>
                        <a:pt x="3556" y="1560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97" name="Google Shape;1042;p50">
                  <a:extLst>
                    <a:ext uri="{FF2B5EF4-FFF2-40B4-BE49-F238E27FC236}">
                      <a16:creationId xmlns:a16="http://schemas.microsoft.com/office/drawing/2014/main" id="{D39445D9-037F-5042-79B7-9F5476EC03E5}"/>
                    </a:ext>
                  </a:extLst>
                </p:cNvPr>
                <p:cNvSpPr/>
                <p:nvPr/>
              </p:nvSpPr>
              <p:spPr>
                <a:xfrm>
                  <a:off x="5453325" y="5382475"/>
                  <a:ext cx="88925" cy="8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7" h="3533" fill="none" extrusionOk="0">
                      <a:moveTo>
                        <a:pt x="1389" y="1"/>
                      </a:moveTo>
                      <a:lnTo>
                        <a:pt x="1389" y="1"/>
                      </a:lnTo>
                      <a:lnTo>
                        <a:pt x="1194" y="50"/>
                      </a:lnTo>
                      <a:lnTo>
                        <a:pt x="999" y="147"/>
                      </a:lnTo>
                      <a:lnTo>
                        <a:pt x="804" y="245"/>
                      </a:lnTo>
                      <a:lnTo>
                        <a:pt x="634" y="366"/>
                      </a:lnTo>
                      <a:lnTo>
                        <a:pt x="634" y="366"/>
                      </a:lnTo>
                      <a:lnTo>
                        <a:pt x="488" y="488"/>
                      </a:lnTo>
                      <a:lnTo>
                        <a:pt x="390" y="634"/>
                      </a:lnTo>
                      <a:lnTo>
                        <a:pt x="268" y="780"/>
                      </a:lnTo>
                      <a:lnTo>
                        <a:pt x="195" y="926"/>
                      </a:lnTo>
                      <a:lnTo>
                        <a:pt x="122" y="1073"/>
                      </a:lnTo>
                      <a:lnTo>
                        <a:pt x="74" y="1243"/>
                      </a:lnTo>
                      <a:lnTo>
                        <a:pt x="25" y="1414"/>
                      </a:lnTo>
                      <a:lnTo>
                        <a:pt x="0" y="1584"/>
                      </a:lnTo>
                      <a:lnTo>
                        <a:pt x="0" y="1755"/>
                      </a:lnTo>
                      <a:lnTo>
                        <a:pt x="0" y="1925"/>
                      </a:lnTo>
                      <a:lnTo>
                        <a:pt x="25" y="2096"/>
                      </a:lnTo>
                      <a:lnTo>
                        <a:pt x="74" y="2266"/>
                      </a:lnTo>
                      <a:lnTo>
                        <a:pt x="122" y="2412"/>
                      </a:lnTo>
                      <a:lnTo>
                        <a:pt x="195" y="2583"/>
                      </a:lnTo>
                      <a:lnTo>
                        <a:pt x="293" y="2729"/>
                      </a:lnTo>
                      <a:lnTo>
                        <a:pt x="415" y="2875"/>
                      </a:lnTo>
                      <a:lnTo>
                        <a:pt x="415" y="2875"/>
                      </a:lnTo>
                      <a:lnTo>
                        <a:pt x="536" y="3021"/>
                      </a:lnTo>
                      <a:lnTo>
                        <a:pt x="658" y="3143"/>
                      </a:lnTo>
                      <a:lnTo>
                        <a:pt x="804" y="3240"/>
                      </a:lnTo>
                      <a:lnTo>
                        <a:pt x="950" y="3313"/>
                      </a:lnTo>
                      <a:lnTo>
                        <a:pt x="1121" y="3386"/>
                      </a:lnTo>
                      <a:lnTo>
                        <a:pt x="1267" y="3459"/>
                      </a:lnTo>
                      <a:lnTo>
                        <a:pt x="1437" y="3484"/>
                      </a:lnTo>
                      <a:lnTo>
                        <a:pt x="1608" y="3508"/>
                      </a:lnTo>
                      <a:lnTo>
                        <a:pt x="1778" y="3532"/>
                      </a:lnTo>
                      <a:lnTo>
                        <a:pt x="1949" y="3508"/>
                      </a:lnTo>
                      <a:lnTo>
                        <a:pt x="2119" y="3484"/>
                      </a:lnTo>
                      <a:lnTo>
                        <a:pt x="2290" y="3435"/>
                      </a:lnTo>
                      <a:lnTo>
                        <a:pt x="2460" y="3386"/>
                      </a:lnTo>
                      <a:lnTo>
                        <a:pt x="2606" y="3313"/>
                      </a:lnTo>
                      <a:lnTo>
                        <a:pt x="2777" y="3216"/>
                      </a:lnTo>
                      <a:lnTo>
                        <a:pt x="2923" y="3118"/>
                      </a:lnTo>
                      <a:lnTo>
                        <a:pt x="2923" y="3118"/>
                      </a:lnTo>
                      <a:lnTo>
                        <a:pt x="3045" y="2997"/>
                      </a:lnTo>
                      <a:lnTo>
                        <a:pt x="3167" y="2851"/>
                      </a:lnTo>
                      <a:lnTo>
                        <a:pt x="3264" y="2704"/>
                      </a:lnTo>
                      <a:lnTo>
                        <a:pt x="3361" y="2558"/>
                      </a:lnTo>
                      <a:lnTo>
                        <a:pt x="3435" y="2412"/>
                      </a:lnTo>
                      <a:lnTo>
                        <a:pt x="3483" y="2242"/>
                      </a:lnTo>
                      <a:lnTo>
                        <a:pt x="3532" y="2071"/>
                      </a:lnTo>
                      <a:lnTo>
                        <a:pt x="3556" y="1901"/>
                      </a:lnTo>
                      <a:lnTo>
                        <a:pt x="3556" y="1730"/>
                      </a:lnTo>
                      <a:lnTo>
                        <a:pt x="3556" y="1560"/>
                      </a:lnTo>
                      <a:lnTo>
                        <a:pt x="3532" y="1389"/>
                      </a:lnTo>
                      <a:lnTo>
                        <a:pt x="3483" y="1219"/>
                      </a:lnTo>
                      <a:lnTo>
                        <a:pt x="3410" y="1048"/>
                      </a:lnTo>
                      <a:lnTo>
                        <a:pt x="3337" y="902"/>
                      </a:lnTo>
                      <a:lnTo>
                        <a:pt x="3264" y="756"/>
                      </a:lnTo>
                      <a:lnTo>
                        <a:pt x="3142" y="610"/>
                      </a:lnTo>
                      <a:lnTo>
                        <a:pt x="3142" y="610"/>
                      </a:lnTo>
                      <a:lnTo>
                        <a:pt x="2972" y="415"/>
                      </a:lnTo>
                      <a:lnTo>
                        <a:pt x="2753" y="245"/>
                      </a:lnTo>
                      <a:lnTo>
                        <a:pt x="2533" y="123"/>
                      </a:lnTo>
                      <a:lnTo>
                        <a:pt x="2314" y="50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98" name="Google Shape;1043;p50">
                  <a:extLst>
                    <a:ext uri="{FF2B5EF4-FFF2-40B4-BE49-F238E27FC236}">
                      <a16:creationId xmlns:a16="http://schemas.microsoft.com/office/drawing/2014/main" id="{0A203E2C-34D0-E165-ED08-2A3145DEEC80}"/>
                    </a:ext>
                  </a:extLst>
                </p:cNvPr>
                <p:cNvSpPr/>
                <p:nvPr/>
              </p:nvSpPr>
              <p:spPr>
                <a:xfrm>
                  <a:off x="5682875" y="5188875"/>
                  <a:ext cx="88925" cy="8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7" h="3581" fill="none" extrusionOk="0">
                      <a:moveTo>
                        <a:pt x="0" y="2022"/>
                      </a:moveTo>
                      <a:lnTo>
                        <a:pt x="0" y="2022"/>
                      </a:lnTo>
                      <a:lnTo>
                        <a:pt x="25" y="2216"/>
                      </a:lnTo>
                      <a:lnTo>
                        <a:pt x="98" y="2411"/>
                      </a:lnTo>
                      <a:lnTo>
                        <a:pt x="98" y="2411"/>
                      </a:lnTo>
                      <a:lnTo>
                        <a:pt x="171" y="2557"/>
                      </a:lnTo>
                      <a:lnTo>
                        <a:pt x="244" y="2728"/>
                      </a:lnTo>
                      <a:lnTo>
                        <a:pt x="341" y="2874"/>
                      </a:lnTo>
                      <a:lnTo>
                        <a:pt x="463" y="2996"/>
                      </a:lnTo>
                      <a:lnTo>
                        <a:pt x="585" y="3118"/>
                      </a:lnTo>
                      <a:lnTo>
                        <a:pt x="707" y="3239"/>
                      </a:lnTo>
                      <a:lnTo>
                        <a:pt x="853" y="3337"/>
                      </a:lnTo>
                      <a:lnTo>
                        <a:pt x="999" y="3410"/>
                      </a:lnTo>
                      <a:lnTo>
                        <a:pt x="1169" y="3483"/>
                      </a:lnTo>
                      <a:lnTo>
                        <a:pt x="1340" y="3532"/>
                      </a:lnTo>
                      <a:lnTo>
                        <a:pt x="1510" y="3556"/>
                      </a:lnTo>
                      <a:lnTo>
                        <a:pt x="1681" y="3580"/>
                      </a:lnTo>
                      <a:lnTo>
                        <a:pt x="1851" y="3580"/>
                      </a:lnTo>
                      <a:lnTo>
                        <a:pt x="2022" y="3556"/>
                      </a:lnTo>
                      <a:lnTo>
                        <a:pt x="2192" y="3532"/>
                      </a:lnTo>
                      <a:lnTo>
                        <a:pt x="2363" y="3459"/>
                      </a:lnTo>
                      <a:lnTo>
                        <a:pt x="2363" y="3459"/>
                      </a:lnTo>
                      <a:lnTo>
                        <a:pt x="2533" y="3410"/>
                      </a:lnTo>
                      <a:lnTo>
                        <a:pt x="2704" y="3312"/>
                      </a:lnTo>
                      <a:lnTo>
                        <a:pt x="2850" y="3215"/>
                      </a:lnTo>
                      <a:lnTo>
                        <a:pt x="2972" y="3093"/>
                      </a:lnTo>
                      <a:lnTo>
                        <a:pt x="3093" y="2971"/>
                      </a:lnTo>
                      <a:lnTo>
                        <a:pt x="3215" y="2850"/>
                      </a:lnTo>
                      <a:lnTo>
                        <a:pt x="3288" y="2704"/>
                      </a:lnTo>
                      <a:lnTo>
                        <a:pt x="3386" y="2557"/>
                      </a:lnTo>
                      <a:lnTo>
                        <a:pt x="3434" y="2387"/>
                      </a:lnTo>
                      <a:lnTo>
                        <a:pt x="3483" y="2216"/>
                      </a:lnTo>
                      <a:lnTo>
                        <a:pt x="3532" y="2070"/>
                      </a:lnTo>
                      <a:lnTo>
                        <a:pt x="3556" y="1875"/>
                      </a:lnTo>
                      <a:lnTo>
                        <a:pt x="3556" y="1705"/>
                      </a:lnTo>
                      <a:lnTo>
                        <a:pt x="3532" y="1534"/>
                      </a:lnTo>
                      <a:lnTo>
                        <a:pt x="3507" y="1364"/>
                      </a:lnTo>
                      <a:lnTo>
                        <a:pt x="3434" y="1194"/>
                      </a:lnTo>
                      <a:lnTo>
                        <a:pt x="3434" y="1194"/>
                      </a:lnTo>
                      <a:lnTo>
                        <a:pt x="3361" y="1023"/>
                      </a:lnTo>
                      <a:lnTo>
                        <a:pt x="3288" y="853"/>
                      </a:lnTo>
                      <a:lnTo>
                        <a:pt x="3191" y="706"/>
                      </a:lnTo>
                      <a:lnTo>
                        <a:pt x="3069" y="585"/>
                      </a:lnTo>
                      <a:lnTo>
                        <a:pt x="2947" y="463"/>
                      </a:lnTo>
                      <a:lnTo>
                        <a:pt x="2825" y="341"/>
                      </a:lnTo>
                      <a:lnTo>
                        <a:pt x="2679" y="268"/>
                      </a:lnTo>
                      <a:lnTo>
                        <a:pt x="2533" y="171"/>
                      </a:lnTo>
                      <a:lnTo>
                        <a:pt x="2363" y="122"/>
                      </a:lnTo>
                      <a:lnTo>
                        <a:pt x="2192" y="73"/>
                      </a:lnTo>
                      <a:lnTo>
                        <a:pt x="2022" y="24"/>
                      </a:lnTo>
                      <a:lnTo>
                        <a:pt x="1851" y="24"/>
                      </a:lnTo>
                      <a:lnTo>
                        <a:pt x="1681" y="0"/>
                      </a:lnTo>
                      <a:lnTo>
                        <a:pt x="1510" y="24"/>
                      </a:lnTo>
                      <a:lnTo>
                        <a:pt x="1340" y="73"/>
                      </a:lnTo>
                      <a:lnTo>
                        <a:pt x="1169" y="122"/>
                      </a:lnTo>
                      <a:lnTo>
                        <a:pt x="1169" y="122"/>
                      </a:lnTo>
                      <a:lnTo>
                        <a:pt x="974" y="195"/>
                      </a:lnTo>
                      <a:lnTo>
                        <a:pt x="804" y="292"/>
                      </a:lnTo>
                      <a:lnTo>
                        <a:pt x="658" y="390"/>
                      </a:lnTo>
                      <a:lnTo>
                        <a:pt x="512" y="512"/>
                      </a:lnTo>
                      <a:lnTo>
                        <a:pt x="390" y="658"/>
                      </a:lnTo>
                      <a:lnTo>
                        <a:pt x="293" y="804"/>
                      </a:lnTo>
                      <a:lnTo>
                        <a:pt x="195" y="950"/>
                      </a:lnTo>
                      <a:lnTo>
                        <a:pt x="122" y="1120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99" name="Google Shape;1044;p50">
                  <a:extLst>
                    <a:ext uri="{FF2B5EF4-FFF2-40B4-BE49-F238E27FC236}">
                      <a16:creationId xmlns:a16="http://schemas.microsoft.com/office/drawing/2014/main" id="{6075B515-D9DB-C3EF-C2D9-D015CEE81BC4}"/>
                    </a:ext>
                  </a:extLst>
                </p:cNvPr>
                <p:cNvSpPr/>
                <p:nvPr/>
              </p:nvSpPr>
              <p:spPr>
                <a:xfrm>
                  <a:off x="5411925" y="5110925"/>
                  <a:ext cx="188775" cy="18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51" h="7576" fill="none" extrusionOk="0">
                      <a:moveTo>
                        <a:pt x="0" y="3776"/>
                      </a:moveTo>
                      <a:lnTo>
                        <a:pt x="0" y="3776"/>
                      </a:lnTo>
                      <a:lnTo>
                        <a:pt x="25" y="3410"/>
                      </a:lnTo>
                      <a:lnTo>
                        <a:pt x="73" y="3021"/>
                      </a:lnTo>
                      <a:lnTo>
                        <a:pt x="171" y="2655"/>
                      </a:lnTo>
                      <a:lnTo>
                        <a:pt x="293" y="2314"/>
                      </a:lnTo>
                      <a:lnTo>
                        <a:pt x="463" y="1973"/>
                      </a:lnTo>
                      <a:lnTo>
                        <a:pt x="658" y="1681"/>
                      </a:lnTo>
                      <a:lnTo>
                        <a:pt x="877" y="1389"/>
                      </a:lnTo>
                      <a:lnTo>
                        <a:pt x="1121" y="1121"/>
                      </a:lnTo>
                      <a:lnTo>
                        <a:pt x="1389" y="877"/>
                      </a:lnTo>
                      <a:lnTo>
                        <a:pt x="1656" y="658"/>
                      </a:lnTo>
                      <a:lnTo>
                        <a:pt x="1973" y="463"/>
                      </a:lnTo>
                      <a:lnTo>
                        <a:pt x="2314" y="293"/>
                      </a:lnTo>
                      <a:lnTo>
                        <a:pt x="2655" y="171"/>
                      </a:lnTo>
                      <a:lnTo>
                        <a:pt x="3020" y="74"/>
                      </a:lnTo>
                      <a:lnTo>
                        <a:pt x="3386" y="25"/>
                      </a:lnTo>
                      <a:lnTo>
                        <a:pt x="3775" y="1"/>
                      </a:lnTo>
                      <a:lnTo>
                        <a:pt x="3775" y="1"/>
                      </a:lnTo>
                      <a:lnTo>
                        <a:pt x="4165" y="25"/>
                      </a:lnTo>
                      <a:lnTo>
                        <a:pt x="4555" y="74"/>
                      </a:lnTo>
                      <a:lnTo>
                        <a:pt x="4896" y="171"/>
                      </a:lnTo>
                      <a:lnTo>
                        <a:pt x="5261" y="293"/>
                      </a:lnTo>
                      <a:lnTo>
                        <a:pt x="5578" y="463"/>
                      </a:lnTo>
                      <a:lnTo>
                        <a:pt x="5894" y="658"/>
                      </a:lnTo>
                      <a:lnTo>
                        <a:pt x="6186" y="877"/>
                      </a:lnTo>
                      <a:lnTo>
                        <a:pt x="6454" y="1121"/>
                      </a:lnTo>
                      <a:lnTo>
                        <a:pt x="6698" y="1389"/>
                      </a:lnTo>
                      <a:lnTo>
                        <a:pt x="6917" y="1681"/>
                      </a:lnTo>
                      <a:lnTo>
                        <a:pt x="7112" y="1973"/>
                      </a:lnTo>
                      <a:lnTo>
                        <a:pt x="7258" y="2314"/>
                      </a:lnTo>
                      <a:lnTo>
                        <a:pt x="7404" y="2655"/>
                      </a:lnTo>
                      <a:lnTo>
                        <a:pt x="7477" y="3021"/>
                      </a:lnTo>
                      <a:lnTo>
                        <a:pt x="7550" y="3410"/>
                      </a:lnTo>
                      <a:lnTo>
                        <a:pt x="7550" y="3776"/>
                      </a:lnTo>
                      <a:lnTo>
                        <a:pt x="7550" y="3776"/>
                      </a:lnTo>
                      <a:lnTo>
                        <a:pt x="7550" y="4165"/>
                      </a:lnTo>
                      <a:lnTo>
                        <a:pt x="7477" y="4555"/>
                      </a:lnTo>
                      <a:lnTo>
                        <a:pt x="7404" y="4920"/>
                      </a:lnTo>
                      <a:lnTo>
                        <a:pt x="7258" y="5261"/>
                      </a:lnTo>
                      <a:lnTo>
                        <a:pt x="7112" y="5578"/>
                      </a:lnTo>
                      <a:lnTo>
                        <a:pt x="6917" y="5895"/>
                      </a:lnTo>
                      <a:lnTo>
                        <a:pt x="6698" y="6187"/>
                      </a:lnTo>
                      <a:lnTo>
                        <a:pt x="6454" y="6455"/>
                      </a:lnTo>
                      <a:lnTo>
                        <a:pt x="6186" y="6698"/>
                      </a:lnTo>
                      <a:lnTo>
                        <a:pt x="5894" y="6917"/>
                      </a:lnTo>
                      <a:lnTo>
                        <a:pt x="5578" y="7112"/>
                      </a:lnTo>
                      <a:lnTo>
                        <a:pt x="5261" y="7258"/>
                      </a:lnTo>
                      <a:lnTo>
                        <a:pt x="4896" y="7405"/>
                      </a:lnTo>
                      <a:lnTo>
                        <a:pt x="4555" y="7478"/>
                      </a:lnTo>
                      <a:lnTo>
                        <a:pt x="4165" y="7551"/>
                      </a:lnTo>
                      <a:lnTo>
                        <a:pt x="3775" y="7575"/>
                      </a:lnTo>
                      <a:lnTo>
                        <a:pt x="3775" y="7575"/>
                      </a:lnTo>
                      <a:lnTo>
                        <a:pt x="3386" y="7551"/>
                      </a:lnTo>
                      <a:lnTo>
                        <a:pt x="3020" y="7478"/>
                      </a:lnTo>
                      <a:lnTo>
                        <a:pt x="2655" y="7405"/>
                      </a:lnTo>
                      <a:lnTo>
                        <a:pt x="2314" y="7258"/>
                      </a:lnTo>
                      <a:lnTo>
                        <a:pt x="1973" y="7112"/>
                      </a:lnTo>
                      <a:lnTo>
                        <a:pt x="1656" y="6917"/>
                      </a:lnTo>
                      <a:lnTo>
                        <a:pt x="1389" y="6698"/>
                      </a:lnTo>
                      <a:lnTo>
                        <a:pt x="1121" y="6455"/>
                      </a:lnTo>
                      <a:lnTo>
                        <a:pt x="877" y="6187"/>
                      </a:lnTo>
                      <a:lnTo>
                        <a:pt x="658" y="5895"/>
                      </a:lnTo>
                      <a:lnTo>
                        <a:pt x="463" y="5578"/>
                      </a:lnTo>
                      <a:lnTo>
                        <a:pt x="293" y="5261"/>
                      </a:lnTo>
                      <a:lnTo>
                        <a:pt x="171" y="4920"/>
                      </a:lnTo>
                      <a:lnTo>
                        <a:pt x="73" y="4555"/>
                      </a:lnTo>
                      <a:lnTo>
                        <a:pt x="25" y="4165"/>
                      </a:lnTo>
                      <a:lnTo>
                        <a:pt x="0" y="3776"/>
                      </a:lnTo>
                      <a:lnTo>
                        <a:pt x="0" y="3776"/>
                      </a:lnTo>
                      <a:close/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100" name="Google Shape;1045;p50">
                  <a:extLst>
                    <a:ext uri="{FF2B5EF4-FFF2-40B4-BE49-F238E27FC236}">
                      <a16:creationId xmlns:a16="http://schemas.microsoft.com/office/drawing/2014/main" id="{9EE8E42C-6477-A42F-B4F0-48364CF3E57B}"/>
                    </a:ext>
                  </a:extLst>
                </p:cNvPr>
                <p:cNvSpPr/>
                <p:nvPr/>
              </p:nvSpPr>
              <p:spPr>
                <a:xfrm>
                  <a:off x="5367475" y="5025075"/>
                  <a:ext cx="81600" cy="10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4" h="4239" fill="none" extrusionOk="0">
                      <a:moveTo>
                        <a:pt x="0" y="1"/>
                      </a:moveTo>
                      <a:lnTo>
                        <a:pt x="3264" y="4238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101" name="Google Shape;1046;p50">
                  <a:extLst>
                    <a:ext uri="{FF2B5EF4-FFF2-40B4-BE49-F238E27FC236}">
                      <a16:creationId xmlns:a16="http://schemas.microsoft.com/office/drawing/2014/main" id="{3BDF0869-6D0C-BE06-E1CA-C98EB4AB4696}"/>
                    </a:ext>
                  </a:extLst>
                </p:cNvPr>
                <p:cNvSpPr/>
                <p:nvPr/>
              </p:nvSpPr>
              <p:spPr>
                <a:xfrm>
                  <a:off x="5567800" y="4999500"/>
                  <a:ext cx="115100" cy="13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4" h="5359" fill="none" extrusionOk="0">
                      <a:moveTo>
                        <a:pt x="0" y="5359"/>
                      </a:moveTo>
                      <a:lnTo>
                        <a:pt x="4603" y="1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102" name="Google Shape;1047;p50">
                  <a:extLst>
                    <a:ext uri="{FF2B5EF4-FFF2-40B4-BE49-F238E27FC236}">
                      <a16:creationId xmlns:a16="http://schemas.microsoft.com/office/drawing/2014/main" id="{14B571C7-E14B-479C-E0CB-BBF3B3E89F45}"/>
                    </a:ext>
                  </a:extLst>
                </p:cNvPr>
                <p:cNvSpPr/>
                <p:nvPr/>
              </p:nvSpPr>
              <p:spPr>
                <a:xfrm>
                  <a:off x="5600075" y="5217475"/>
                  <a:ext cx="127275" cy="1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91" h="659" fill="none" extrusionOk="0">
                      <a:moveTo>
                        <a:pt x="5090" y="658"/>
                      </a:moveTo>
                      <a:lnTo>
                        <a:pt x="0" y="1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103" name="Google Shape;1048;p50">
                  <a:extLst>
                    <a:ext uri="{FF2B5EF4-FFF2-40B4-BE49-F238E27FC236}">
                      <a16:creationId xmlns:a16="http://schemas.microsoft.com/office/drawing/2014/main" id="{9F83C214-8576-AE9A-5CFF-20B7F34DFD3F}"/>
                    </a:ext>
                  </a:extLst>
                </p:cNvPr>
                <p:cNvSpPr/>
                <p:nvPr/>
              </p:nvSpPr>
              <p:spPr>
                <a:xfrm>
                  <a:off x="5497775" y="5299675"/>
                  <a:ext cx="4900" cy="12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" h="5067" fill="none" extrusionOk="0">
                      <a:moveTo>
                        <a:pt x="0" y="5067"/>
                      </a:moveTo>
                      <a:lnTo>
                        <a:pt x="195" y="1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  <p:sp>
              <p:nvSpPr>
                <p:cNvPr id="104" name="Google Shape;1049;p50">
                  <a:extLst>
                    <a:ext uri="{FF2B5EF4-FFF2-40B4-BE49-F238E27FC236}">
                      <a16:creationId xmlns:a16="http://schemas.microsoft.com/office/drawing/2014/main" id="{FAC98BE4-F033-8B72-1EBF-720FCD69C525}"/>
                    </a:ext>
                  </a:extLst>
                </p:cNvPr>
                <p:cNvSpPr/>
                <p:nvPr/>
              </p:nvSpPr>
              <p:spPr>
                <a:xfrm>
                  <a:off x="5277975" y="5241825"/>
                  <a:ext cx="141275" cy="5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1" h="2340" fill="none" extrusionOk="0">
                      <a:moveTo>
                        <a:pt x="0" y="2339"/>
                      </a:moveTo>
                      <a:lnTo>
                        <a:pt x="5651" y="1"/>
                      </a:lnTo>
                    </a:path>
                  </a:pathLst>
                </a:custGeom>
                <a:grpFill/>
                <a:ln w="12175" cap="rnd" cmpd="sng">
                  <a:solidFill>
                    <a:srgbClr val="2DA1AE"/>
                  </a:solidFill>
                  <a:prstDash val="solid"/>
                  <a:round/>
                </a:ln>
              </p:spPr>
              <p:txBody>
                <a:bodyPr wrap="square" lIns="91424" tIns="91424" rIns="91424" bIns="91424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sz="1400" dirty="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</p:grpSp>
          <p:sp>
            <p:nvSpPr>
              <p:cNvPr id="92" name="타원 91">
                <a:extLst>
                  <a:ext uri="{FF2B5EF4-FFF2-40B4-BE49-F238E27FC236}">
                    <a16:creationId xmlns:a16="http://schemas.microsoft.com/office/drawing/2014/main" id="{7A77A089-E946-1386-1E30-E7A9DF0D1BCB}"/>
                  </a:ext>
                </a:extLst>
              </p:cNvPr>
              <p:cNvSpPr/>
              <p:nvPr/>
            </p:nvSpPr>
            <p:spPr>
              <a:xfrm>
                <a:off x="7175019" y="3673800"/>
                <a:ext cx="688614" cy="688614"/>
              </a:xfrm>
              <a:prstGeom prst="ellipse">
                <a:avLst/>
              </a:prstGeom>
              <a:grpFill/>
              <a:ln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400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93" name="그림 92">
                <a:extLst>
                  <a:ext uri="{FF2B5EF4-FFF2-40B4-BE49-F238E27FC236}">
                    <a16:creationId xmlns:a16="http://schemas.microsoft.com/office/drawing/2014/main" id="{15C80D13-39D1-F3BF-C64B-77D9170F7B7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biLevel thresh="50000"/>
              </a:blip>
              <a:stretch>
                <a:fillRect/>
              </a:stretch>
            </p:blipFill>
            <p:spPr>
              <a:xfrm>
                <a:off x="7301805" y="3762321"/>
                <a:ext cx="476445" cy="480019"/>
              </a:xfrm>
              <a:prstGeom prst="rect">
                <a:avLst/>
              </a:prstGeom>
              <a:grpFill/>
              <a:ln>
                <a:solidFill>
                  <a:srgbClr val="2DA1AE"/>
                </a:solidFill>
              </a:ln>
            </p:spPr>
          </p:pic>
        </p:grpSp>
      </p:grpSp>
      <p:grpSp>
        <p:nvGrpSpPr>
          <p:cNvPr id="128" name="그룹 127">
            <a:extLst>
              <a:ext uri="{FF2B5EF4-FFF2-40B4-BE49-F238E27FC236}">
                <a16:creationId xmlns:a16="http://schemas.microsoft.com/office/drawing/2014/main" id="{C50BC384-2566-F0BF-7E3E-037420D8382B}"/>
              </a:ext>
            </a:extLst>
          </p:cNvPr>
          <p:cNvGrpSpPr/>
          <p:nvPr/>
        </p:nvGrpSpPr>
        <p:grpSpPr>
          <a:xfrm>
            <a:off x="639434" y="5720824"/>
            <a:ext cx="2711758" cy="225383"/>
            <a:chOff x="686134" y="7427778"/>
            <a:chExt cx="2711758" cy="22538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73E826F-E603-C724-B25E-95DBEC3B9055}"/>
                </a:ext>
              </a:extLst>
            </p:cNvPr>
            <p:cNvSpPr txBox="1"/>
            <p:nvPr/>
          </p:nvSpPr>
          <p:spPr>
            <a:xfrm>
              <a:off x="1020104" y="7468495"/>
              <a:ext cx="237778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페달 조작 을 통한 </a:t>
              </a:r>
              <a:r>
                <a:rPr lang="ko-KR" altLang="en-US" sz="12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수동 운전 가능 </a:t>
              </a:r>
              <a:endParaRPr lang="en-US" altLang="ko-KR" sz="12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543FEE09-2C79-C444-A2B6-40A4522A86F4}"/>
                </a:ext>
              </a:extLst>
            </p:cNvPr>
            <p:cNvGrpSpPr/>
            <p:nvPr/>
          </p:nvGrpSpPr>
          <p:grpSpPr>
            <a:xfrm>
              <a:off x="686134" y="7427778"/>
              <a:ext cx="216000" cy="216000"/>
              <a:chOff x="7166913" y="2421585"/>
              <a:chExt cx="688614" cy="688614"/>
            </a:xfrm>
            <a:solidFill>
              <a:srgbClr val="2DA1AE"/>
            </a:solidFill>
          </p:grpSpPr>
          <p:sp>
            <p:nvSpPr>
              <p:cNvPr id="106" name="타원 105">
                <a:extLst>
                  <a:ext uri="{FF2B5EF4-FFF2-40B4-BE49-F238E27FC236}">
                    <a16:creationId xmlns:a16="http://schemas.microsoft.com/office/drawing/2014/main" id="{54212A97-86EF-CC38-44C0-347926906AFF}"/>
                  </a:ext>
                </a:extLst>
              </p:cNvPr>
              <p:cNvSpPr/>
              <p:nvPr/>
            </p:nvSpPr>
            <p:spPr>
              <a:xfrm>
                <a:off x="7166913" y="2421585"/>
                <a:ext cx="688614" cy="688614"/>
              </a:xfrm>
              <a:prstGeom prst="ellipse">
                <a:avLst/>
              </a:prstGeom>
              <a:grpFill/>
              <a:ln w="9525"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400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107" name="그림 106">
                <a:extLst>
                  <a:ext uri="{FF2B5EF4-FFF2-40B4-BE49-F238E27FC236}">
                    <a16:creationId xmlns:a16="http://schemas.microsoft.com/office/drawing/2014/main" id="{32DCDA84-67CD-506F-2F76-47FF0126A0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biLevel thresh="50000"/>
              </a:blip>
              <a:stretch>
                <a:fillRect/>
              </a:stretch>
            </p:blipFill>
            <p:spPr>
              <a:xfrm>
                <a:off x="7373739" y="2520859"/>
                <a:ext cx="287058" cy="478828"/>
              </a:xfrm>
              <a:prstGeom prst="rect">
                <a:avLst/>
              </a:prstGeom>
              <a:grpFill/>
              <a:ln>
                <a:solidFill>
                  <a:srgbClr val="2DA1AE"/>
                </a:solidFill>
              </a:ln>
            </p:spPr>
          </p:pic>
        </p:grpSp>
      </p:grpSp>
      <p:pic>
        <p:nvPicPr>
          <p:cNvPr id="5" name="Picture 8">
            <a:extLst>
              <a:ext uri="{FF2B5EF4-FFF2-40B4-BE49-F238E27FC236}">
                <a16:creationId xmlns:a16="http://schemas.microsoft.com/office/drawing/2014/main" id="{26DC7A2A-6B49-8A42-9586-811EF6DDAA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l="2784"/>
          <a:stretch/>
        </p:blipFill>
        <p:spPr>
          <a:xfrm>
            <a:off x="3869170" y="2105355"/>
            <a:ext cx="1661804" cy="1919786"/>
          </a:xfrm>
          <a:prstGeom prst="rect">
            <a:avLst/>
          </a:prstGeom>
          <a:noFill/>
        </p:spPr>
      </p:pic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37F44909-037A-AC31-9AB1-6FFE848BE723}"/>
              </a:ext>
            </a:extLst>
          </p:cNvPr>
          <p:cNvGrpSpPr/>
          <p:nvPr/>
        </p:nvGrpSpPr>
        <p:grpSpPr>
          <a:xfrm>
            <a:off x="632771" y="2407095"/>
            <a:ext cx="3645282" cy="1494099"/>
            <a:chOff x="604982" y="1842057"/>
            <a:chExt cx="3645282" cy="1494099"/>
          </a:xfrm>
        </p:grpSpPr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9E237DD9-0748-21B5-154C-5A4D4BAF46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04982" y="1842057"/>
              <a:ext cx="217559" cy="206255"/>
              <a:chOff x="1468407" y="4844084"/>
              <a:chExt cx="189669" cy="179814"/>
            </a:xfrm>
          </p:grpSpPr>
          <p:sp>
            <p:nvSpPr>
              <p:cNvPr id="79" name="Freeform 390">
                <a:extLst>
                  <a:ext uri="{FF2B5EF4-FFF2-40B4-BE49-F238E27FC236}">
                    <a16:creationId xmlns:a16="http://schemas.microsoft.com/office/drawing/2014/main" id="{47724A3D-2D3F-E48A-BA83-FD6AA6E9735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97108" y="4844084"/>
                <a:ext cx="160968" cy="122400"/>
              </a:xfrm>
              <a:custGeom>
                <a:avLst/>
                <a:gdLst>
                  <a:gd name="T0" fmla="*/ 0 w 1202"/>
                  <a:gd name="T1" fmla="*/ 481 h 914"/>
                  <a:gd name="T2" fmla="*/ 330 w 1202"/>
                  <a:gd name="T3" fmla="*/ 481 h 914"/>
                  <a:gd name="T4" fmla="*/ 448 w 1202"/>
                  <a:gd name="T5" fmla="*/ 656 h 914"/>
                  <a:gd name="T6" fmla="*/ 882 w 1202"/>
                  <a:gd name="T7" fmla="*/ 0 h 914"/>
                  <a:gd name="T8" fmla="*/ 1202 w 1202"/>
                  <a:gd name="T9" fmla="*/ 0 h 914"/>
                  <a:gd name="T10" fmla="*/ 622 w 1202"/>
                  <a:gd name="T11" fmla="*/ 914 h 914"/>
                  <a:gd name="T12" fmla="*/ 274 w 1202"/>
                  <a:gd name="T13" fmla="*/ 914 h 914"/>
                  <a:gd name="T14" fmla="*/ 0 w 1202"/>
                  <a:gd name="T15" fmla="*/ 481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2" h="914">
                    <a:moveTo>
                      <a:pt x="0" y="481"/>
                    </a:moveTo>
                    <a:lnTo>
                      <a:pt x="330" y="481"/>
                    </a:lnTo>
                    <a:lnTo>
                      <a:pt x="448" y="656"/>
                    </a:lnTo>
                    <a:lnTo>
                      <a:pt x="882" y="0"/>
                    </a:lnTo>
                    <a:lnTo>
                      <a:pt x="1202" y="0"/>
                    </a:lnTo>
                    <a:lnTo>
                      <a:pt x="622" y="914"/>
                    </a:lnTo>
                    <a:lnTo>
                      <a:pt x="274" y="914"/>
                    </a:lnTo>
                    <a:lnTo>
                      <a:pt x="0" y="481"/>
                    </a:lnTo>
                    <a:close/>
                  </a:path>
                </a:pathLst>
              </a:custGeom>
              <a:solidFill>
                <a:srgbClr val="2F9CB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80" name="자유형: 도형 79">
                <a:extLst>
                  <a:ext uri="{FF2B5EF4-FFF2-40B4-BE49-F238E27FC236}">
                    <a16:creationId xmlns:a16="http://schemas.microsoft.com/office/drawing/2014/main" id="{4B99A93C-7A74-5F25-FF4C-12011295BCF0}"/>
                  </a:ext>
                </a:extLst>
              </p:cNvPr>
              <p:cNvSpPr/>
              <p:nvPr/>
            </p:nvSpPr>
            <p:spPr>
              <a:xfrm>
                <a:off x="1468407" y="4844084"/>
                <a:ext cx="179599" cy="179814"/>
              </a:xfrm>
              <a:custGeom>
                <a:avLst/>
                <a:gdLst>
                  <a:gd name="connsiteX0" fmla="*/ 178122 w 356390"/>
                  <a:gd name="connsiteY0" fmla="*/ 356818 h 356817"/>
                  <a:gd name="connsiteX1" fmla="*/ 17732 w 356390"/>
                  <a:gd name="connsiteY1" fmla="*/ 256746 h 356817"/>
                  <a:gd name="connsiteX2" fmla="*/ 40590 w 356390"/>
                  <a:gd name="connsiteY2" fmla="*/ 64509 h 356817"/>
                  <a:gd name="connsiteX3" fmla="*/ 222616 w 356390"/>
                  <a:gd name="connsiteY3" fmla="*/ 5611 h 356817"/>
                  <a:gd name="connsiteX4" fmla="*/ 232477 w 356390"/>
                  <a:gd name="connsiteY4" fmla="*/ 22334 h 356817"/>
                  <a:gd name="connsiteX5" fmla="*/ 215754 w 356390"/>
                  <a:gd name="connsiteY5" fmla="*/ 32195 h 356817"/>
                  <a:gd name="connsiteX6" fmla="*/ 61718 w 356390"/>
                  <a:gd name="connsiteY6" fmla="*/ 82042 h 356817"/>
                  <a:gd name="connsiteX7" fmla="*/ 42388 w 356390"/>
                  <a:gd name="connsiteY7" fmla="*/ 244690 h 356817"/>
                  <a:gd name="connsiteX8" fmla="*/ 182211 w 356390"/>
                  <a:gd name="connsiteY8" fmla="*/ 329328 h 356817"/>
                  <a:gd name="connsiteX9" fmla="*/ 316004 w 356390"/>
                  <a:gd name="connsiteY9" fmla="*/ 239666 h 356817"/>
                  <a:gd name="connsiteX10" fmla="*/ 324183 w 356390"/>
                  <a:gd name="connsiteY10" fmla="*/ 140631 h 356817"/>
                  <a:gd name="connsiteX11" fmla="*/ 334044 w 356390"/>
                  <a:gd name="connsiteY11" fmla="*/ 123908 h 356817"/>
                  <a:gd name="connsiteX12" fmla="*/ 350767 w 356390"/>
                  <a:gd name="connsiteY12" fmla="*/ 133769 h 356817"/>
                  <a:gd name="connsiteX13" fmla="*/ 341112 w 356390"/>
                  <a:gd name="connsiteY13" fmla="*/ 250776 h 356817"/>
                  <a:gd name="connsiteX14" fmla="*/ 182966 w 356390"/>
                  <a:gd name="connsiteY14" fmla="*/ 356763 h 356817"/>
                  <a:gd name="connsiteX15" fmla="*/ 178122 w 356390"/>
                  <a:gd name="connsiteY15" fmla="*/ 356818 h 356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56390" h="356817">
                    <a:moveTo>
                      <a:pt x="178122" y="356818"/>
                    </a:moveTo>
                    <a:cubicBezTo>
                      <a:pt x="110268" y="356825"/>
                      <a:pt x="47699" y="317943"/>
                      <a:pt x="17732" y="256746"/>
                    </a:cubicBezTo>
                    <a:cubicBezTo>
                      <a:pt x="-12592" y="194801"/>
                      <a:pt x="-3411" y="117547"/>
                      <a:pt x="40590" y="64509"/>
                    </a:cubicBezTo>
                    <a:cubicBezTo>
                      <a:pt x="84542" y="11526"/>
                      <a:pt x="155998" y="-11593"/>
                      <a:pt x="222616" y="5611"/>
                    </a:cubicBezTo>
                    <a:cubicBezTo>
                      <a:pt x="229952" y="7505"/>
                      <a:pt x="234364" y="14992"/>
                      <a:pt x="232477" y="22334"/>
                    </a:cubicBezTo>
                    <a:cubicBezTo>
                      <a:pt x="230583" y="29677"/>
                      <a:pt x="223090" y="34082"/>
                      <a:pt x="215754" y="32195"/>
                    </a:cubicBezTo>
                    <a:cubicBezTo>
                      <a:pt x="159402" y="17640"/>
                      <a:pt x="98918" y="37198"/>
                      <a:pt x="61718" y="82042"/>
                    </a:cubicBezTo>
                    <a:cubicBezTo>
                      <a:pt x="24498" y="126914"/>
                      <a:pt x="16730" y="192276"/>
                      <a:pt x="42388" y="244690"/>
                    </a:cubicBezTo>
                    <a:cubicBezTo>
                      <a:pt x="67949" y="296897"/>
                      <a:pt x="124336" y="330906"/>
                      <a:pt x="182211" y="329328"/>
                    </a:cubicBezTo>
                    <a:cubicBezTo>
                      <a:pt x="240080" y="327749"/>
                      <a:pt x="292597" y="292553"/>
                      <a:pt x="316004" y="239666"/>
                    </a:cubicBezTo>
                    <a:cubicBezTo>
                      <a:pt x="329748" y="208608"/>
                      <a:pt x="332658" y="173439"/>
                      <a:pt x="324183" y="140631"/>
                    </a:cubicBezTo>
                    <a:cubicBezTo>
                      <a:pt x="322289" y="133296"/>
                      <a:pt x="326702" y="125809"/>
                      <a:pt x="334044" y="123908"/>
                    </a:cubicBezTo>
                    <a:cubicBezTo>
                      <a:pt x="341366" y="122007"/>
                      <a:pt x="348867" y="126427"/>
                      <a:pt x="350767" y="133769"/>
                    </a:cubicBezTo>
                    <a:cubicBezTo>
                      <a:pt x="360772" y="172534"/>
                      <a:pt x="357348" y="214091"/>
                      <a:pt x="341112" y="250776"/>
                    </a:cubicBezTo>
                    <a:cubicBezTo>
                      <a:pt x="313444" y="313291"/>
                      <a:pt x="251362" y="354896"/>
                      <a:pt x="182966" y="356763"/>
                    </a:cubicBezTo>
                    <a:cubicBezTo>
                      <a:pt x="181347" y="356797"/>
                      <a:pt x="179727" y="356818"/>
                      <a:pt x="178122" y="35681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8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C98054B2-A4D1-3D86-BE41-AD9D938823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04982" y="2412868"/>
              <a:ext cx="217559" cy="206255"/>
              <a:chOff x="1468407" y="4844084"/>
              <a:chExt cx="189669" cy="179814"/>
            </a:xfrm>
          </p:grpSpPr>
          <p:sp>
            <p:nvSpPr>
              <p:cNvPr id="82" name="Freeform 390">
                <a:extLst>
                  <a:ext uri="{FF2B5EF4-FFF2-40B4-BE49-F238E27FC236}">
                    <a16:creationId xmlns:a16="http://schemas.microsoft.com/office/drawing/2014/main" id="{A1CECCB6-B455-8860-8E77-2533EE2913A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97108" y="4844084"/>
                <a:ext cx="160968" cy="122400"/>
              </a:xfrm>
              <a:custGeom>
                <a:avLst/>
                <a:gdLst>
                  <a:gd name="T0" fmla="*/ 0 w 1202"/>
                  <a:gd name="T1" fmla="*/ 481 h 914"/>
                  <a:gd name="T2" fmla="*/ 330 w 1202"/>
                  <a:gd name="T3" fmla="*/ 481 h 914"/>
                  <a:gd name="T4" fmla="*/ 448 w 1202"/>
                  <a:gd name="T5" fmla="*/ 656 h 914"/>
                  <a:gd name="T6" fmla="*/ 882 w 1202"/>
                  <a:gd name="T7" fmla="*/ 0 h 914"/>
                  <a:gd name="T8" fmla="*/ 1202 w 1202"/>
                  <a:gd name="T9" fmla="*/ 0 h 914"/>
                  <a:gd name="T10" fmla="*/ 622 w 1202"/>
                  <a:gd name="T11" fmla="*/ 914 h 914"/>
                  <a:gd name="T12" fmla="*/ 274 w 1202"/>
                  <a:gd name="T13" fmla="*/ 914 h 914"/>
                  <a:gd name="T14" fmla="*/ 0 w 1202"/>
                  <a:gd name="T15" fmla="*/ 481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2" h="914">
                    <a:moveTo>
                      <a:pt x="0" y="481"/>
                    </a:moveTo>
                    <a:lnTo>
                      <a:pt x="330" y="481"/>
                    </a:lnTo>
                    <a:lnTo>
                      <a:pt x="448" y="656"/>
                    </a:lnTo>
                    <a:lnTo>
                      <a:pt x="882" y="0"/>
                    </a:lnTo>
                    <a:lnTo>
                      <a:pt x="1202" y="0"/>
                    </a:lnTo>
                    <a:lnTo>
                      <a:pt x="622" y="914"/>
                    </a:lnTo>
                    <a:lnTo>
                      <a:pt x="274" y="914"/>
                    </a:lnTo>
                    <a:lnTo>
                      <a:pt x="0" y="481"/>
                    </a:lnTo>
                    <a:close/>
                  </a:path>
                </a:pathLst>
              </a:custGeom>
              <a:solidFill>
                <a:srgbClr val="2F9CB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83" name="자유형: 도형 82">
                <a:extLst>
                  <a:ext uri="{FF2B5EF4-FFF2-40B4-BE49-F238E27FC236}">
                    <a16:creationId xmlns:a16="http://schemas.microsoft.com/office/drawing/2014/main" id="{5EC1F1D7-957F-F3AC-00D0-DC7E348A5C93}"/>
                  </a:ext>
                </a:extLst>
              </p:cNvPr>
              <p:cNvSpPr/>
              <p:nvPr/>
            </p:nvSpPr>
            <p:spPr>
              <a:xfrm>
                <a:off x="1468407" y="4844084"/>
                <a:ext cx="179599" cy="179814"/>
              </a:xfrm>
              <a:custGeom>
                <a:avLst/>
                <a:gdLst>
                  <a:gd name="connsiteX0" fmla="*/ 178122 w 356390"/>
                  <a:gd name="connsiteY0" fmla="*/ 356818 h 356817"/>
                  <a:gd name="connsiteX1" fmla="*/ 17732 w 356390"/>
                  <a:gd name="connsiteY1" fmla="*/ 256746 h 356817"/>
                  <a:gd name="connsiteX2" fmla="*/ 40590 w 356390"/>
                  <a:gd name="connsiteY2" fmla="*/ 64509 h 356817"/>
                  <a:gd name="connsiteX3" fmla="*/ 222616 w 356390"/>
                  <a:gd name="connsiteY3" fmla="*/ 5611 h 356817"/>
                  <a:gd name="connsiteX4" fmla="*/ 232477 w 356390"/>
                  <a:gd name="connsiteY4" fmla="*/ 22334 h 356817"/>
                  <a:gd name="connsiteX5" fmla="*/ 215754 w 356390"/>
                  <a:gd name="connsiteY5" fmla="*/ 32195 h 356817"/>
                  <a:gd name="connsiteX6" fmla="*/ 61718 w 356390"/>
                  <a:gd name="connsiteY6" fmla="*/ 82042 h 356817"/>
                  <a:gd name="connsiteX7" fmla="*/ 42388 w 356390"/>
                  <a:gd name="connsiteY7" fmla="*/ 244690 h 356817"/>
                  <a:gd name="connsiteX8" fmla="*/ 182211 w 356390"/>
                  <a:gd name="connsiteY8" fmla="*/ 329328 h 356817"/>
                  <a:gd name="connsiteX9" fmla="*/ 316004 w 356390"/>
                  <a:gd name="connsiteY9" fmla="*/ 239666 h 356817"/>
                  <a:gd name="connsiteX10" fmla="*/ 324183 w 356390"/>
                  <a:gd name="connsiteY10" fmla="*/ 140631 h 356817"/>
                  <a:gd name="connsiteX11" fmla="*/ 334044 w 356390"/>
                  <a:gd name="connsiteY11" fmla="*/ 123908 h 356817"/>
                  <a:gd name="connsiteX12" fmla="*/ 350767 w 356390"/>
                  <a:gd name="connsiteY12" fmla="*/ 133769 h 356817"/>
                  <a:gd name="connsiteX13" fmla="*/ 341112 w 356390"/>
                  <a:gd name="connsiteY13" fmla="*/ 250776 h 356817"/>
                  <a:gd name="connsiteX14" fmla="*/ 182966 w 356390"/>
                  <a:gd name="connsiteY14" fmla="*/ 356763 h 356817"/>
                  <a:gd name="connsiteX15" fmla="*/ 178122 w 356390"/>
                  <a:gd name="connsiteY15" fmla="*/ 356818 h 356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56390" h="356817">
                    <a:moveTo>
                      <a:pt x="178122" y="356818"/>
                    </a:moveTo>
                    <a:cubicBezTo>
                      <a:pt x="110268" y="356825"/>
                      <a:pt x="47699" y="317943"/>
                      <a:pt x="17732" y="256746"/>
                    </a:cubicBezTo>
                    <a:cubicBezTo>
                      <a:pt x="-12592" y="194801"/>
                      <a:pt x="-3411" y="117547"/>
                      <a:pt x="40590" y="64509"/>
                    </a:cubicBezTo>
                    <a:cubicBezTo>
                      <a:pt x="84542" y="11526"/>
                      <a:pt x="155998" y="-11593"/>
                      <a:pt x="222616" y="5611"/>
                    </a:cubicBezTo>
                    <a:cubicBezTo>
                      <a:pt x="229952" y="7505"/>
                      <a:pt x="234364" y="14992"/>
                      <a:pt x="232477" y="22334"/>
                    </a:cubicBezTo>
                    <a:cubicBezTo>
                      <a:pt x="230583" y="29677"/>
                      <a:pt x="223090" y="34082"/>
                      <a:pt x="215754" y="32195"/>
                    </a:cubicBezTo>
                    <a:cubicBezTo>
                      <a:pt x="159402" y="17640"/>
                      <a:pt x="98918" y="37198"/>
                      <a:pt x="61718" y="82042"/>
                    </a:cubicBezTo>
                    <a:cubicBezTo>
                      <a:pt x="24498" y="126914"/>
                      <a:pt x="16730" y="192276"/>
                      <a:pt x="42388" y="244690"/>
                    </a:cubicBezTo>
                    <a:cubicBezTo>
                      <a:pt x="67949" y="296897"/>
                      <a:pt x="124336" y="330906"/>
                      <a:pt x="182211" y="329328"/>
                    </a:cubicBezTo>
                    <a:cubicBezTo>
                      <a:pt x="240080" y="327749"/>
                      <a:pt x="292597" y="292553"/>
                      <a:pt x="316004" y="239666"/>
                    </a:cubicBezTo>
                    <a:cubicBezTo>
                      <a:pt x="329748" y="208608"/>
                      <a:pt x="332658" y="173439"/>
                      <a:pt x="324183" y="140631"/>
                    </a:cubicBezTo>
                    <a:cubicBezTo>
                      <a:pt x="322289" y="133296"/>
                      <a:pt x="326702" y="125809"/>
                      <a:pt x="334044" y="123908"/>
                    </a:cubicBezTo>
                    <a:cubicBezTo>
                      <a:pt x="341366" y="122007"/>
                      <a:pt x="348867" y="126427"/>
                      <a:pt x="350767" y="133769"/>
                    </a:cubicBezTo>
                    <a:cubicBezTo>
                      <a:pt x="360772" y="172534"/>
                      <a:pt x="357348" y="214091"/>
                      <a:pt x="341112" y="250776"/>
                    </a:cubicBezTo>
                    <a:cubicBezTo>
                      <a:pt x="313444" y="313291"/>
                      <a:pt x="251362" y="354896"/>
                      <a:pt x="182966" y="356763"/>
                    </a:cubicBezTo>
                    <a:cubicBezTo>
                      <a:pt x="181347" y="356797"/>
                      <a:pt x="179727" y="356818"/>
                      <a:pt x="178122" y="35681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8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</p:grp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2B0952A0-502D-3F9E-B509-0AAC470C41F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04982" y="3005829"/>
              <a:ext cx="217559" cy="206255"/>
              <a:chOff x="1468407" y="4844084"/>
              <a:chExt cx="189669" cy="179814"/>
            </a:xfrm>
          </p:grpSpPr>
          <p:sp>
            <p:nvSpPr>
              <p:cNvPr id="85" name="Freeform 390">
                <a:extLst>
                  <a:ext uri="{FF2B5EF4-FFF2-40B4-BE49-F238E27FC236}">
                    <a16:creationId xmlns:a16="http://schemas.microsoft.com/office/drawing/2014/main" id="{E33C9763-A335-2B9E-C816-4C1D2CEB08B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97108" y="4844084"/>
                <a:ext cx="160968" cy="122400"/>
              </a:xfrm>
              <a:custGeom>
                <a:avLst/>
                <a:gdLst>
                  <a:gd name="T0" fmla="*/ 0 w 1202"/>
                  <a:gd name="T1" fmla="*/ 481 h 914"/>
                  <a:gd name="T2" fmla="*/ 330 w 1202"/>
                  <a:gd name="T3" fmla="*/ 481 h 914"/>
                  <a:gd name="T4" fmla="*/ 448 w 1202"/>
                  <a:gd name="T5" fmla="*/ 656 h 914"/>
                  <a:gd name="T6" fmla="*/ 882 w 1202"/>
                  <a:gd name="T7" fmla="*/ 0 h 914"/>
                  <a:gd name="T8" fmla="*/ 1202 w 1202"/>
                  <a:gd name="T9" fmla="*/ 0 h 914"/>
                  <a:gd name="T10" fmla="*/ 622 w 1202"/>
                  <a:gd name="T11" fmla="*/ 914 h 914"/>
                  <a:gd name="T12" fmla="*/ 274 w 1202"/>
                  <a:gd name="T13" fmla="*/ 914 h 914"/>
                  <a:gd name="T14" fmla="*/ 0 w 1202"/>
                  <a:gd name="T15" fmla="*/ 481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2" h="914">
                    <a:moveTo>
                      <a:pt x="0" y="481"/>
                    </a:moveTo>
                    <a:lnTo>
                      <a:pt x="330" y="481"/>
                    </a:lnTo>
                    <a:lnTo>
                      <a:pt x="448" y="656"/>
                    </a:lnTo>
                    <a:lnTo>
                      <a:pt x="882" y="0"/>
                    </a:lnTo>
                    <a:lnTo>
                      <a:pt x="1202" y="0"/>
                    </a:lnTo>
                    <a:lnTo>
                      <a:pt x="622" y="914"/>
                    </a:lnTo>
                    <a:lnTo>
                      <a:pt x="274" y="914"/>
                    </a:lnTo>
                    <a:lnTo>
                      <a:pt x="0" y="481"/>
                    </a:lnTo>
                    <a:close/>
                  </a:path>
                </a:pathLst>
              </a:custGeom>
              <a:solidFill>
                <a:srgbClr val="2F9CB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86" name="자유형: 도형 85">
                <a:extLst>
                  <a:ext uri="{FF2B5EF4-FFF2-40B4-BE49-F238E27FC236}">
                    <a16:creationId xmlns:a16="http://schemas.microsoft.com/office/drawing/2014/main" id="{D61292C2-C31B-71C3-BF5B-8C90881CBEA5}"/>
                  </a:ext>
                </a:extLst>
              </p:cNvPr>
              <p:cNvSpPr/>
              <p:nvPr/>
            </p:nvSpPr>
            <p:spPr>
              <a:xfrm>
                <a:off x="1468407" y="4844084"/>
                <a:ext cx="179599" cy="179814"/>
              </a:xfrm>
              <a:custGeom>
                <a:avLst/>
                <a:gdLst>
                  <a:gd name="connsiteX0" fmla="*/ 178122 w 356390"/>
                  <a:gd name="connsiteY0" fmla="*/ 356818 h 356817"/>
                  <a:gd name="connsiteX1" fmla="*/ 17732 w 356390"/>
                  <a:gd name="connsiteY1" fmla="*/ 256746 h 356817"/>
                  <a:gd name="connsiteX2" fmla="*/ 40590 w 356390"/>
                  <a:gd name="connsiteY2" fmla="*/ 64509 h 356817"/>
                  <a:gd name="connsiteX3" fmla="*/ 222616 w 356390"/>
                  <a:gd name="connsiteY3" fmla="*/ 5611 h 356817"/>
                  <a:gd name="connsiteX4" fmla="*/ 232477 w 356390"/>
                  <a:gd name="connsiteY4" fmla="*/ 22334 h 356817"/>
                  <a:gd name="connsiteX5" fmla="*/ 215754 w 356390"/>
                  <a:gd name="connsiteY5" fmla="*/ 32195 h 356817"/>
                  <a:gd name="connsiteX6" fmla="*/ 61718 w 356390"/>
                  <a:gd name="connsiteY6" fmla="*/ 82042 h 356817"/>
                  <a:gd name="connsiteX7" fmla="*/ 42388 w 356390"/>
                  <a:gd name="connsiteY7" fmla="*/ 244690 h 356817"/>
                  <a:gd name="connsiteX8" fmla="*/ 182211 w 356390"/>
                  <a:gd name="connsiteY8" fmla="*/ 329328 h 356817"/>
                  <a:gd name="connsiteX9" fmla="*/ 316004 w 356390"/>
                  <a:gd name="connsiteY9" fmla="*/ 239666 h 356817"/>
                  <a:gd name="connsiteX10" fmla="*/ 324183 w 356390"/>
                  <a:gd name="connsiteY10" fmla="*/ 140631 h 356817"/>
                  <a:gd name="connsiteX11" fmla="*/ 334044 w 356390"/>
                  <a:gd name="connsiteY11" fmla="*/ 123908 h 356817"/>
                  <a:gd name="connsiteX12" fmla="*/ 350767 w 356390"/>
                  <a:gd name="connsiteY12" fmla="*/ 133769 h 356817"/>
                  <a:gd name="connsiteX13" fmla="*/ 341112 w 356390"/>
                  <a:gd name="connsiteY13" fmla="*/ 250776 h 356817"/>
                  <a:gd name="connsiteX14" fmla="*/ 182966 w 356390"/>
                  <a:gd name="connsiteY14" fmla="*/ 356763 h 356817"/>
                  <a:gd name="connsiteX15" fmla="*/ 178122 w 356390"/>
                  <a:gd name="connsiteY15" fmla="*/ 356818 h 356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56390" h="356817">
                    <a:moveTo>
                      <a:pt x="178122" y="356818"/>
                    </a:moveTo>
                    <a:cubicBezTo>
                      <a:pt x="110268" y="356825"/>
                      <a:pt x="47699" y="317943"/>
                      <a:pt x="17732" y="256746"/>
                    </a:cubicBezTo>
                    <a:cubicBezTo>
                      <a:pt x="-12592" y="194801"/>
                      <a:pt x="-3411" y="117547"/>
                      <a:pt x="40590" y="64509"/>
                    </a:cubicBezTo>
                    <a:cubicBezTo>
                      <a:pt x="84542" y="11526"/>
                      <a:pt x="155998" y="-11593"/>
                      <a:pt x="222616" y="5611"/>
                    </a:cubicBezTo>
                    <a:cubicBezTo>
                      <a:pt x="229952" y="7505"/>
                      <a:pt x="234364" y="14992"/>
                      <a:pt x="232477" y="22334"/>
                    </a:cubicBezTo>
                    <a:cubicBezTo>
                      <a:pt x="230583" y="29677"/>
                      <a:pt x="223090" y="34082"/>
                      <a:pt x="215754" y="32195"/>
                    </a:cubicBezTo>
                    <a:cubicBezTo>
                      <a:pt x="159402" y="17640"/>
                      <a:pt x="98918" y="37198"/>
                      <a:pt x="61718" y="82042"/>
                    </a:cubicBezTo>
                    <a:cubicBezTo>
                      <a:pt x="24498" y="126914"/>
                      <a:pt x="16730" y="192276"/>
                      <a:pt x="42388" y="244690"/>
                    </a:cubicBezTo>
                    <a:cubicBezTo>
                      <a:pt x="67949" y="296897"/>
                      <a:pt x="124336" y="330906"/>
                      <a:pt x="182211" y="329328"/>
                    </a:cubicBezTo>
                    <a:cubicBezTo>
                      <a:pt x="240080" y="327749"/>
                      <a:pt x="292597" y="292553"/>
                      <a:pt x="316004" y="239666"/>
                    </a:cubicBezTo>
                    <a:cubicBezTo>
                      <a:pt x="329748" y="208608"/>
                      <a:pt x="332658" y="173439"/>
                      <a:pt x="324183" y="140631"/>
                    </a:cubicBezTo>
                    <a:cubicBezTo>
                      <a:pt x="322289" y="133296"/>
                      <a:pt x="326702" y="125809"/>
                      <a:pt x="334044" y="123908"/>
                    </a:cubicBezTo>
                    <a:cubicBezTo>
                      <a:pt x="341366" y="122007"/>
                      <a:pt x="348867" y="126427"/>
                      <a:pt x="350767" y="133769"/>
                    </a:cubicBezTo>
                    <a:cubicBezTo>
                      <a:pt x="360772" y="172534"/>
                      <a:pt x="357348" y="214091"/>
                      <a:pt x="341112" y="250776"/>
                    </a:cubicBezTo>
                    <a:cubicBezTo>
                      <a:pt x="313444" y="313291"/>
                      <a:pt x="251362" y="354896"/>
                      <a:pt x="182966" y="356763"/>
                    </a:cubicBezTo>
                    <a:cubicBezTo>
                      <a:pt x="181347" y="356797"/>
                      <a:pt x="179727" y="356818"/>
                      <a:pt x="178122" y="35681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8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</p:grp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AD160983-472B-C38B-590D-EA407472BECA}"/>
                </a:ext>
              </a:extLst>
            </p:cNvPr>
            <p:cNvSpPr txBox="1"/>
            <p:nvPr/>
          </p:nvSpPr>
          <p:spPr>
            <a:xfrm>
              <a:off x="905221" y="2068316"/>
              <a:ext cx="3112030" cy="1384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900" dirty="0">
                  <a:effectLst/>
                  <a:latin typeface="+mn-ea"/>
                </a:rPr>
                <a:t>(</a:t>
              </a:r>
              <a:r>
                <a:rPr lang="ko-KR" altLang="en-US" sz="900" dirty="0">
                  <a:effectLst/>
                  <a:latin typeface="+mn-ea"/>
                </a:rPr>
                <a:t>시간당 최대 </a:t>
              </a:r>
              <a:r>
                <a:rPr lang="en-US" altLang="ko-KR" sz="900" dirty="0">
                  <a:latin typeface="+mn-ea"/>
                </a:rPr>
                <a:t>1,000</a:t>
              </a:r>
              <a:r>
                <a:rPr lang="ko-KR" altLang="en-US" sz="900" dirty="0">
                  <a:effectLst/>
                  <a:latin typeface="+mn-ea"/>
                </a:rPr>
                <a:t>평 청소 가능</a:t>
              </a:r>
              <a:r>
                <a:rPr lang="en-US" altLang="ko-KR" sz="900" dirty="0">
                  <a:effectLst/>
                  <a:latin typeface="+mn-ea"/>
                </a:rPr>
                <a:t>)</a:t>
              </a:r>
              <a:r>
                <a:rPr lang="ko-KR" altLang="en-US" sz="900" dirty="0">
                  <a:effectLst/>
                  <a:latin typeface="+mn-ea"/>
                </a:rPr>
                <a:t> </a:t>
              </a:r>
              <a:endParaRPr lang="en-US" altLang="ko-KR" sz="900" dirty="0">
                <a:effectLst/>
                <a:latin typeface="+mn-ea"/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532B50E3-6627-5B63-0056-B214C190C269}"/>
                </a:ext>
              </a:extLst>
            </p:cNvPr>
            <p:cNvSpPr txBox="1"/>
            <p:nvPr/>
          </p:nvSpPr>
          <p:spPr>
            <a:xfrm>
              <a:off x="905221" y="2627921"/>
              <a:ext cx="3112030" cy="1384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900" dirty="0">
                  <a:effectLst/>
                  <a:latin typeface="+mn-ea"/>
                </a:rPr>
                <a:t>(</a:t>
              </a:r>
              <a:r>
                <a:rPr lang="ko-KR" altLang="en-US" sz="900" dirty="0">
                  <a:effectLst/>
                  <a:latin typeface="+mn-ea"/>
                </a:rPr>
                <a:t>대형 탑승형 청소 장비 대비</a:t>
              </a:r>
              <a:r>
                <a:rPr lang="en-US" altLang="ko-KR" sz="900" dirty="0">
                  <a:effectLst/>
                  <a:latin typeface="+mn-ea"/>
                </a:rPr>
                <a:t>, </a:t>
              </a:r>
              <a:r>
                <a:rPr lang="ko-KR" altLang="en-US" sz="900" dirty="0">
                  <a:effectLst/>
                  <a:latin typeface="+mn-ea"/>
                </a:rPr>
                <a:t>모서리 안쪽까지 청소 가능</a:t>
              </a:r>
              <a:r>
                <a:rPr lang="en-US" altLang="ko-KR" sz="900" dirty="0">
                  <a:effectLst/>
                  <a:latin typeface="+mn-ea"/>
                </a:rPr>
                <a:t>)</a:t>
              </a:r>
              <a:r>
                <a:rPr lang="ko-KR" altLang="en-US" sz="900" dirty="0">
                  <a:effectLst/>
                  <a:latin typeface="+mn-ea"/>
                </a:rPr>
                <a:t> </a:t>
              </a:r>
              <a:endParaRPr lang="en-US" altLang="ko-KR" sz="900" dirty="0">
                <a:effectLst/>
                <a:latin typeface="+mn-ea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48F2717-8FDF-3662-ECA1-8AE7125E07F3}"/>
                </a:ext>
              </a:extLst>
            </p:cNvPr>
            <p:cNvSpPr txBox="1"/>
            <p:nvPr/>
          </p:nvSpPr>
          <p:spPr>
            <a:xfrm>
              <a:off x="905221" y="2986191"/>
              <a:ext cx="279061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2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충전과 </a:t>
              </a:r>
              <a:r>
                <a:rPr lang="ko-KR" altLang="en-US" sz="1200" dirty="0" err="1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급배수</a:t>
              </a:r>
              <a:r>
                <a:rPr lang="ko-KR" altLang="en-US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모두 완전 자동화 가능</a:t>
              </a:r>
              <a:endParaRPr lang="en-US" altLang="ko-KR" sz="12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3851F96-3F21-6F29-746E-38571F852F87}"/>
                </a:ext>
              </a:extLst>
            </p:cNvPr>
            <p:cNvSpPr txBox="1"/>
            <p:nvPr/>
          </p:nvSpPr>
          <p:spPr>
            <a:xfrm>
              <a:off x="905221" y="3197657"/>
              <a:ext cx="3112030" cy="1384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900" dirty="0">
                  <a:effectLst/>
                  <a:latin typeface="+mn-ea"/>
                </a:rPr>
                <a:t>(</a:t>
              </a:r>
              <a:r>
                <a:rPr lang="ko-KR" altLang="en-US" sz="900" dirty="0">
                  <a:latin typeface="+mn-ea"/>
                </a:rPr>
                <a:t>도입 이후</a:t>
              </a:r>
              <a:r>
                <a:rPr lang="en-US" altLang="ko-KR" sz="900" dirty="0">
                  <a:latin typeface="+mn-ea"/>
                </a:rPr>
                <a:t>, </a:t>
              </a:r>
              <a:r>
                <a:rPr lang="ko-KR" altLang="en-US" sz="900" dirty="0">
                  <a:effectLst/>
                  <a:latin typeface="+mn-ea"/>
                </a:rPr>
                <a:t>관리 인력 리소스 투입 최소화</a:t>
              </a:r>
              <a:r>
                <a:rPr lang="en-US" altLang="ko-KR" sz="900" dirty="0">
                  <a:effectLst/>
                  <a:latin typeface="+mn-ea"/>
                </a:rPr>
                <a:t>)</a:t>
              </a:r>
              <a:r>
                <a:rPr lang="ko-KR" altLang="en-US" sz="900" dirty="0">
                  <a:effectLst/>
                  <a:latin typeface="+mn-ea"/>
                </a:rPr>
                <a:t> </a:t>
              </a:r>
              <a:endParaRPr lang="en-US" altLang="ko-KR" sz="900" dirty="0">
                <a:effectLst/>
                <a:latin typeface="+mn-ea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9353D1DD-72B6-93D7-1F76-2F05E48D4B6B}"/>
                </a:ext>
              </a:extLst>
            </p:cNvPr>
            <p:cNvSpPr txBox="1"/>
            <p:nvPr/>
          </p:nvSpPr>
          <p:spPr>
            <a:xfrm>
              <a:off x="905219" y="2414631"/>
              <a:ext cx="3345045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13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270</a:t>
              </a:r>
              <a:r>
                <a:rPr lang="en-US" altLang="ko-KR" sz="1100" dirty="0">
                  <a:latin typeface="HY견고딕" panose="02030600000101010101" pitchFamily="18" charset="-127"/>
                  <a:ea typeface="HY견고딕" panose="02030600000101010101" pitchFamily="18" charset="-127"/>
                  <a:sym typeface="Wingdings" panose="05000000000000000000" pitchFamily="2" charset="2"/>
                </a:rPr>
                <a:t>°</a:t>
              </a:r>
              <a:r>
                <a:rPr lang="ko-KR" altLang="en-US" sz="1400" dirty="0">
                  <a:latin typeface="HY견고딕" panose="02030600000101010101" pitchFamily="18" charset="-127"/>
                  <a:ea typeface="HY견고딕" panose="02030600000101010101" pitchFamily="18" charset="-127"/>
                  <a:sym typeface="Wingdings" panose="05000000000000000000" pitchFamily="2" charset="2"/>
                </a:rPr>
                <a:t>회전 브러시로 구석까지 회전 가능</a:t>
              </a:r>
              <a:endParaRPr lang="en-US" altLang="ko-KR" sz="13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53AFF86-E965-2E39-B820-C244A051771C}"/>
                </a:ext>
              </a:extLst>
            </p:cNvPr>
            <p:cNvSpPr txBox="1"/>
            <p:nvPr/>
          </p:nvSpPr>
          <p:spPr>
            <a:xfrm>
              <a:off x="905221" y="1843941"/>
              <a:ext cx="3112030" cy="20005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3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대형로비는 물론 주차장까지 커버 가능</a:t>
              </a:r>
              <a:endParaRPr lang="en-US" altLang="ko-KR" sz="13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6" name="object 2">
            <a:extLst>
              <a:ext uri="{FF2B5EF4-FFF2-40B4-BE49-F238E27FC236}">
                <a16:creationId xmlns:a16="http://schemas.microsoft.com/office/drawing/2014/main" id="{2E04781E-30B9-21A8-834A-44A1388605F4}"/>
              </a:ext>
            </a:extLst>
          </p:cNvPr>
          <p:cNvSpPr txBox="1"/>
          <p:nvPr/>
        </p:nvSpPr>
        <p:spPr>
          <a:xfrm>
            <a:off x="632192" y="241234"/>
            <a:ext cx="4621702" cy="194387"/>
          </a:xfrm>
          <a:prstGeom prst="rect">
            <a:avLst/>
          </a:prstGeom>
        </p:spPr>
        <p:txBody>
          <a:bodyPr vert="horz" wrap="square" lIns="0" tIns="9627" rIns="0" bIns="0">
            <a:spAutoFit/>
          </a:bodyPr>
          <a:lstStyle>
            <a:defPPr>
              <a:defRPr kern="0"/>
            </a:defPPr>
            <a:lvl1pPr marL="7702">
              <a:spcBef>
                <a:spcPts val="76"/>
              </a:spcBef>
              <a:defRPr sz="1200">
                <a:solidFill>
                  <a:srgbClr val="0BBED6"/>
                </a:solidFill>
                <a:latin typeface="Noto Sans KR Medium"/>
                <a:ea typeface="Noto Sans KR Medium"/>
                <a:cs typeface="Pretendard"/>
              </a:defRPr>
            </a:lvl1pPr>
          </a:lstStyle>
          <a:p>
            <a:pPr marL="7702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defRPr/>
            </a:pPr>
            <a:r>
              <a:rPr lang="ko-KR" altLang="en-US" sz="1200" b="0" i="0" u="none" strike="noStrike" cap="none" dirty="0">
                <a:solidFill>
                  <a:srgbClr val="2DA1AE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/>
                <a:sym typeface="Arial"/>
              </a:rPr>
              <a:t>특화 제안</a:t>
            </a:r>
            <a:endParaRPr lang="en-US" altLang="ko-KR" sz="1200" b="0" i="0" u="none" strike="noStrike" cap="none" dirty="0">
              <a:solidFill>
                <a:srgbClr val="2DA1AE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/>
              <a:sym typeface="Arial"/>
            </a:endParaRPr>
          </a:p>
        </p:txBody>
      </p:sp>
      <p:sp>
        <p:nvSpPr>
          <p:cNvPr id="14" name="object 6">
            <a:extLst>
              <a:ext uri="{FF2B5EF4-FFF2-40B4-BE49-F238E27FC236}">
                <a16:creationId xmlns:a16="http://schemas.microsoft.com/office/drawing/2014/main" id="{A1EAB022-0A08-6493-ED6C-39DC12C0CDAE}"/>
              </a:ext>
            </a:extLst>
          </p:cNvPr>
          <p:cNvSpPr txBox="1"/>
          <p:nvPr/>
        </p:nvSpPr>
        <p:spPr>
          <a:xfrm>
            <a:off x="636794" y="898372"/>
            <a:ext cx="8637381" cy="376720"/>
          </a:xfrm>
          <a:prstGeom prst="rect">
            <a:avLst/>
          </a:prstGeom>
        </p:spPr>
        <p:txBody>
          <a:bodyPr vert="horz" wrap="square" lIns="0" tIns="7317" rIns="0" bIns="0">
            <a:spAutoFit/>
          </a:bodyPr>
          <a:lstStyle>
            <a:defPPr>
              <a:defRPr kern="0"/>
            </a:defPPr>
            <a:lvl1pPr marL="7702">
              <a:spcBef>
                <a:spcPts val="58"/>
              </a:spcBef>
              <a:defRPr sz="3200" b="0" i="0">
                <a:latin typeface="Noto Sans KR Medium"/>
                <a:ea typeface="Noto Sans KR Medium"/>
                <a:cs typeface="Pretendard"/>
              </a:defRPr>
            </a:lvl1pPr>
          </a:lstStyle>
          <a:p>
            <a:pPr lvl="0">
              <a:defRPr/>
            </a:pP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청소로봇 도입을 통한 인건비 절감 방안을 제안 드립니다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6" name="모서리가 둥근 직사각형 41">
            <a:extLst>
              <a:ext uri="{FF2B5EF4-FFF2-40B4-BE49-F238E27FC236}">
                <a16:creationId xmlns:a16="http://schemas.microsoft.com/office/drawing/2014/main" id="{BEC0EDB0-3CB3-D57B-CA28-BA0A4E4B9ABC}"/>
              </a:ext>
            </a:extLst>
          </p:cNvPr>
          <p:cNvSpPr/>
          <p:nvPr/>
        </p:nvSpPr>
        <p:spPr>
          <a:xfrm>
            <a:off x="6237517" y="1629185"/>
            <a:ext cx="3050487" cy="252000"/>
          </a:xfrm>
          <a:prstGeom prst="roundRect">
            <a:avLst>
              <a:gd name="adj" fmla="val 18255"/>
            </a:avLst>
          </a:prstGeom>
          <a:solidFill>
            <a:srgbClr val="2DA1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[</a:t>
            </a:r>
            <a:r>
              <a:rPr lang="ko-KR" altLang="en-US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옵션</a:t>
            </a:r>
            <a:r>
              <a:rPr lang="en-US" altLang="ko-KR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] </a:t>
            </a:r>
            <a:r>
              <a:rPr lang="en-US" altLang="ko-KR" sz="1200" b="1" spc="-12" dirty="0" err="1">
                <a:solidFill>
                  <a:schemeClr val="bg1"/>
                </a:solidFill>
                <a:latin typeface="+mn-ea"/>
                <a:cs typeface="Pretendard Medium"/>
              </a:rPr>
              <a:t>SOLlink</a:t>
            </a:r>
            <a:r>
              <a:rPr lang="en-US" altLang="ko-KR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 S/W </a:t>
            </a:r>
            <a:r>
              <a:rPr lang="ko-KR" altLang="en-US" sz="1200" b="1" spc="-12" dirty="0">
                <a:solidFill>
                  <a:schemeClr val="bg1"/>
                </a:solidFill>
                <a:latin typeface="+mn-ea"/>
                <a:cs typeface="Pretendard Medium"/>
              </a:rPr>
              <a:t>결합</a:t>
            </a:r>
            <a:endParaRPr lang="en-US" altLang="ko-KR" sz="1200" b="1" spc="-12" dirty="0">
              <a:solidFill>
                <a:schemeClr val="bg1"/>
              </a:solidFill>
              <a:latin typeface="+mn-ea"/>
              <a:cs typeface="Pretendard Medium"/>
            </a:endParaRPr>
          </a:p>
        </p:txBody>
      </p:sp>
      <p:sp>
        <p:nvSpPr>
          <p:cNvPr id="56" name="모서리가 둥근 직사각형 41">
            <a:extLst>
              <a:ext uri="{FF2B5EF4-FFF2-40B4-BE49-F238E27FC236}">
                <a16:creationId xmlns:a16="http://schemas.microsoft.com/office/drawing/2014/main" id="{20DE08B7-1E38-8FC0-FF9D-D60FF02D4DD8}"/>
              </a:ext>
            </a:extLst>
          </p:cNvPr>
          <p:cNvSpPr/>
          <p:nvPr/>
        </p:nvSpPr>
        <p:spPr>
          <a:xfrm>
            <a:off x="632771" y="1629185"/>
            <a:ext cx="4945738" cy="252000"/>
          </a:xfrm>
          <a:prstGeom prst="roundRect">
            <a:avLst>
              <a:gd name="adj" fmla="val 18255"/>
            </a:avLst>
          </a:prstGeom>
          <a:solidFill>
            <a:srgbClr val="2DA1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1200" spc="-12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Pretendard Medium"/>
              </a:rPr>
              <a:t>대형 청소로봇 </a:t>
            </a:r>
            <a:r>
              <a:rPr lang="en-US" altLang="ko-KR" sz="1200" spc="-12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Pretendard Medium"/>
              </a:rPr>
              <a:t>Scrubber 75</a:t>
            </a:r>
          </a:p>
        </p:txBody>
      </p:sp>
      <p:graphicFrame>
        <p:nvGraphicFramePr>
          <p:cNvPr id="57" name="표 56">
            <a:extLst>
              <a:ext uri="{FF2B5EF4-FFF2-40B4-BE49-F238E27FC236}">
                <a16:creationId xmlns:a16="http://schemas.microsoft.com/office/drawing/2014/main" id="{DE08EF65-3563-31F6-238B-B08AD7D6CE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553205"/>
              </p:ext>
            </p:extLst>
          </p:nvPr>
        </p:nvGraphicFramePr>
        <p:xfrm>
          <a:off x="3324889" y="4558119"/>
          <a:ext cx="2253619" cy="17429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1218">
                  <a:extLst>
                    <a:ext uri="{9D8B030D-6E8A-4147-A177-3AD203B41FA5}">
                      <a16:colId xmlns:a16="http://schemas.microsoft.com/office/drawing/2014/main" val="2917673035"/>
                    </a:ext>
                  </a:extLst>
                </a:gridCol>
                <a:gridCol w="1502401">
                  <a:extLst>
                    <a:ext uri="{9D8B030D-6E8A-4147-A177-3AD203B41FA5}">
                      <a16:colId xmlns:a16="http://schemas.microsoft.com/office/drawing/2014/main" val="2229134668"/>
                    </a:ext>
                  </a:extLst>
                </a:gridCol>
              </a:tblGrid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길이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1,370mm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832636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너비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962mm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41828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높이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1,417mm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770311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무게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400kg</a:t>
                      </a: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003044"/>
                  </a:ext>
                </a:extLst>
              </a:tr>
              <a:tr h="18066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청소폭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750mm</a:t>
                      </a: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524565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회전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가용폭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2m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592521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사용시간</a:t>
                      </a: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4-6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</a:t>
                      </a: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164889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충전시간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80770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소음수준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55-70dBA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미만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162000"/>
                  </a:ext>
                </a:extLst>
              </a:tr>
              <a:tr h="1735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용량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75L / 50L (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정수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오수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02" marR="5202" marT="5202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001804"/>
                  </a:ext>
                </a:extLst>
              </a:tr>
            </a:tbl>
          </a:graphicData>
        </a:graphic>
      </p:graphicFrame>
      <p:grpSp>
        <p:nvGrpSpPr>
          <p:cNvPr id="60" name="그룹 59">
            <a:extLst>
              <a:ext uri="{FF2B5EF4-FFF2-40B4-BE49-F238E27FC236}">
                <a16:creationId xmlns:a16="http://schemas.microsoft.com/office/drawing/2014/main" id="{443D4B26-1BAD-71DE-F9D7-27E6F35EEBFC}"/>
              </a:ext>
            </a:extLst>
          </p:cNvPr>
          <p:cNvGrpSpPr/>
          <p:nvPr/>
        </p:nvGrpSpPr>
        <p:grpSpPr>
          <a:xfrm>
            <a:off x="639434" y="4608600"/>
            <a:ext cx="2711758" cy="216000"/>
            <a:chOff x="681002" y="4523755"/>
            <a:chExt cx="2711758" cy="216000"/>
          </a:xfrm>
        </p:grpSpPr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D092F574-51FF-8D2C-0354-ADB00BC17AB2}"/>
                </a:ext>
              </a:extLst>
            </p:cNvPr>
            <p:cNvGrpSpPr/>
            <p:nvPr/>
          </p:nvGrpSpPr>
          <p:grpSpPr>
            <a:xfrm>
              <a:off x="681002" y="4523755"/>
              <a:ext cx="216000" cy="216000"/>
              <a:chOff x="4360954" y="2415966"/>
              <a:chExt cx="688614" cy="688614"/>
            </a:xfrm>
            <a:solidFill>
              <a:srgbClr val="2DA1AE"/>
            </a:solidFill>
          </p:grpSpPr>
          <p:sp>
            <p:nvSpPr>
              <p:cNvPr id="65" name="타원 64">
                <a:extLst>
                  <a:ext uri="{FF2B5EF4-FFF2-40B4-BE49-F238E27FC236}">
                    <a16:creationId xmlns:a16="http://schemas.microsoft.com/office/drawing/2014/main" id="{A8719EF0-0916-D70B-2D65-0B62E864068D}"/>
                  </a:ext>
                </a:extLst>
              </p:cNvPr>
              <p:cNvSpPr/>
              <p:nvPr/>
            </p:nvSpPr>
            <p:spPr>
              <a:xfrm>
                <a:off x="4360954" y="2415966"/>
                <a:ext cx="688614" cy="688614"/>
              </a:xfrm>
              <a:prstGeom prst="ellipse">
                <a:avLst/>
              </a:prstGeom>
              <a:grpFill/>
              <a:ln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400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87" name="그림 86">
                <a:extLst>
                  <a:ext uri="{FF2B5EF4-FFF2-40B4-BE49-F238E27FC236}">
                    <a16:creationId xmlns:a16="http://schemas.microsoft.com/office/drawing/2014/main" id="{D557C044-03A7-B3B3-A90A-A16109D6485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biLevel thresh="50000"/>
              </a:blip>
              <a:stretch>
                <a:fillRect/>
              </a:stretch>
            </p:blipFill>
            <p:spPr>
              <a:xfrm>
                <a:off x="4476000" y="2507922"/>
                <a:ext cx="470489" cy="477636"/>
              </a:xfrm>
              <a:prstGeom prst="rect">
                <a:avLst/>
              </a:prstGeom>
              <a:grpFill/>
              <a:ln>
                <a:solidFill>
                  <a:srgbClr val="2DA1AE"/>
                </a:solidFill>
              </a:ln>
            </p:spPr>
          </p:pic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CC00F50-0091-E3E5-47D7-801BB88D36FE}"/>
                </a:ext>
              </a:extLst>
            </p:cNvPr>
            <p:cNvSpPr txBox="1"/>
            <p:nvPr/>
          </p:nvSpPr>
          <p:spPr>
            <a:xfrm>
              <a:off x="1014972" y="4559260"/>
              <a:ext cx="2377788" cy="1692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en-US" altLang="ko-KR" sz="11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100% </a:t>
              </a:r>
              <a:r>
                <a:rPr lang="ko-KR" altLang="en-US" sz="1100" dirty="0">
                  <a:effectLst/>
                  <a:latin typeface="HY견고딕" panose="02030600000101010101" pitchFamily="18" charset="-127"/>
                  <a:ea typeface="HY견고딕" panose="02030600000101010101" pitchFamily="18" charset="-127"/>
                </a:rPr>
                <a:t>완전 자율 주행</a:t>
              </a:r>
              <a:endParaRPr lang="en-US" altLang="ko-KR" sz="11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1CAF7DA7-4685-7E0B-592B-686072F0871D}"/>
              </a:ext>
            </a:extLst>
          </p:cNvPr>
          <p:cNvGrpSpPr/>
          <p:nvPr/>
        </p:nvGrpSpPr>
        <p:grpSpPr>
          <a:xfrm>
            <a:off x="639434" y="4976648"/>
            <a:ext cx="2671267" cy="216000"/>
            <a:chOff x="681002" y="4922752"/>
            <a:chExt cx="2671267" cy="216000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6D0753A-1558-E8D3-81CC-FFDC0D19503D}"/>
                </a:ext>
              </a:extLst>
            </p:cNvPr>
            <p:cNvSpPr txBox="1"/>
            <p:nvPr/>
          </p:nvSpPr>
          <p:spPr>
            <a:xfrm>
              <a:off x="974481" y="4959560"/>
              <a:ext cx="2377788" cy="1692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lvl="0" latinLnBrk="0">
                <a:spcAft>
                  <a:spcPts val="600"/>
                </a:spcAft>
                <a:defRPr/>
              </a:pPr>
              <a:r>
                <a:rPr lang="ko-KR" altLang="en-US" sz="11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en-US" altLang="ko-KR" sz="11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AI</a:t>
              </a:r>
              <a:r>
                <a:rPr lang="ko-KR" altLang="en-US" sz="11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기반 실시간 장애물 회피</a:t>
              </a:r>
              <a:endParaRPr lang="en-US" altLang="ko-KR" sz="110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grpSp>
          <p:nvGrpSpPr>
            <p:cNvPr id="115" name="그룹 114">
              <a:extLst>
                <a:ext uri="{FF2B5EF4-FFF2-40B4-BE49-F238E27FC236}">
                  <a16:creationId xmlns:a16="http://schemas.microsoft.com/office/drawing/2014/main" id="{2AA22F04-64AB-FC06-B632-9E13466F004B}"/>
                </a:ext>
              </a:extLst>
            </p:cNvPr>
            <p:cNvGrpSpPr/>
            <p:nvPr/>
          </p:nvGrpSpPr>
          <p:grpSpPr>
            <a:xfrm>
              <a:off x="681002" y="4922752"/>
              <a:ext cx="216000" cy="216000"/>
              <a:chOff x="7166913" y="4936962"/>
              <a:chExt cx="688614" cy="688614"/>
            </a:xfrm>
            <a:solidFill>
              <a:srgbClr val="2DA1AE"/>
            </a:solidFill>
          </p:grpSpPr>
          <p:sp>
            <p:nvSpPr>
              <p:cNvPr id="117" name="타원 116">
                <a:extLst>
                  <a:ext uri="{FF2B5EF4-FFF2-40B4-BE49-F238E27FC236}">
                    <a16:creationId xmlns:a16="http://schemas.microsoft.com/office/drawing/2014/main" id="{F3A73A3F-DE4D-FFCB-E11B-F19E8D2226A0}"/>
                  </a:ext>
                </a:extLst>
              </p:cNvPr>
              <p:cNvSpPr/>
              <p:nvPr/>
            </p:nvSpPr>
            <p:spPr>
              <a:xfrm>
                <a:off x="7166913" y="4936962"/>
                <a:ext cx="688614" cy="688614"/>
              </a:xfrm>
              <a:prstGeom prst="ellipse">
                <a:avLst/>
              </a:prstGeom>
              <a:grpFill/>
              <a:ln>
                <a:solidFill>
                  <a:srgbClr val="2DA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pic>
            <p:nvPicPr>
              <p:cNvPr id="118" name="그림 117">
                <a:extLst>
                  <a:ext uri="{FF2B5EF4-FFF2-40B4-BE49-F238E27FC236}">
                    <a16:creationId xmlns:a16="http://schemas.microsoft.com/office/drawing/2014/main" id="{BDBE65D6-FD2D-4F90-760A-B38902E358B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biLevel thresh="50000"/>
              </a:blip>
              <a:stretch>
                <a:fillRect/>
              </a:stretch>
            </p:blipFill>
            <p:spPr>
              <a:xfrm>
                <a:off x="7275398" y="5052002"/>
                <a:ext cx="478827" cy="416889"/>
              </a:xfrm>
              <a:prstGeom prst="rect">
                <a:avLst/>
              </a:prstGeom>
              <a:grpFill/>
              <a:ln>
                <a:solidFill>
                  <a:srgbClr val="2DA1AE"/>
                </a:solidFill>
              </a:ln>
            </p:spPr>
          </p:pic>
        </p:grpSp>
      </p:grp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997CF0E3-B0EE-9D0F-A719-372DCA89D911}"/>
              </a:ext>
            </a:extLst>
          </p:cNvPr>
          <p:cNvGrpSpPr/>
          <p:nvPr/>
        </p:nvGrpSpPr>
        <p:grpSpPr>
          <a:xfrm>
            <a:off x="4594155" y="3570867"/>
            <a:ext cx="1050036" cy="468000"/>
            <a:chOff x="4594155" y="3570867"/>
            <a:chExt cx="1050036" cy="468000"/>
          </a:xfrm>
        </p:grpSpPr>
        <p:sp>
          <p:nvSpPr>
            <p:cNvPr id="123" name="타원 122">
              <a:extLst>
                <a:ext uri="{FF2B5EF4-FFF2-40B4-BE49-F238E27FC236}">
                  <a16:creationId xmlns:a16="http://schemas.microsoft.com/office/drawing/2014/main" id="{FFAE0263-2305-B450-0432-7AAEC0F5F16F}"/>
                </a:ext>
              </a:extLst>
            </p:cNvPr>
            <p:cNvSpPr/>
            <p:nvPr/>
          </p:nvSpPr>
          <p:spPr>
            <a:xfrm>
              <a:off x="4594155" y="3570867"/>
              <a:ext cx="468000" cy="468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105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습식</a:t>
              </a:r>
            </a:p>
          </p:txBody>
        </p:sp>
        <p:sp>
          <p:nvSpPr>
            <p:cNvPr id="124" name="타원 123">
              <a:extLst>
                <a:ext uri="{FF2B5EF4-FFF2-40B4-BE49-F238E27FC236}">
                  <a16:creationId xmlns:a16="http://schemas.microsoft.com/office/drawing/2014/main" id="{52ACB971-938A-C20E-3BCF-63E8B0C89F42}"/>
                </a:ext>
              </a:extLst>
            </p:cNvPr>
            <p:cNvSpPr/>
            <p:nvPr/>
          </p:nvSpPr>
          <p:spPr>
            <a:xfrm>
              <a:off x="5058916" y="3570867"/>
              <a:ext cx="468000" cy="468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ko-KR" altLang="en-US" sz="6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49CA5D-5A04-E444-7CDC-034D4648E357}"/>
                </a:ext>
              </a:extLst>
            </p:cNvPr>
            <p:cNvSpPr txBox="1"/>
            <p:nvPr/>
          </p:nvSpPr>
          <p:spPr>
            <a:xfrm>
              <a:off x="4950464" y="3620757"/>
              <a:ext cx="69372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인천공항</a:t>
              </a:r>
              <a:endParaRPr lang="en-US" altLang="ko-KR" sz="900" b="1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900" b="1" dirty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도입모델</a:t>
              </a:r>
            </a:p>
          </p:txBody>
        </p:sp>
      </p:grpSp>
      <p:sp>
        <p:nvSpPr>
          <p:cNvPr id="168" name="모서리가 둥근 직사각형 41">
            <a:extLst>
              <a:ext uri="{FF2B5EF4-FFF2-40B4-BE49-F238E27FC236}">
                <a16:creationId xmlns:a16="http://schemas.microsoft.com/office/drawing/2014/main" id="{1777A1F7-8D91-BD97-E8DF-986DE2DEE247}"/>
              </a:ext>
            </a:extLst>
          </p:cNvPr>
          <p:cNvSpPr/>
          <p:nvPr/>
        </p:nvSpPr>
        <p:spPr>
          <a:xfrm>
            <a:off x="3324889" y="4342697"/>
            <a:ext cx="2255309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1000" b="1" spc="-12" dirty="0">
                <a:solidFill>
                  <a:schemeClr val="tx1"/>
                </a:solidFill>
                <a:latin typeface="+mj-ea"/>
                <a:ea typeface="+mj-ea"/>
                <a:cs typeface="Pretendard Medium"/>
              </a:rPr>
              <a:t>제품 스펙</a:t>
            </a:r>
            <a:endParaRPr lang="en-US" altLang="ko-KR" sz="1000" b="1" spc="-12" dirty="0">
              <a:solidFill>
                <a:schemeClr val="tx1"/>
              </a:solidFill>
              <a:latin typeface="+mj-ea"/>
              <a:ea typeface="+mj-ea"/>
              <a:cs typeface="Pretendard Medium"/>
            </a:endParaRPr>
          </a:p>
        </p:txBody>
      </p:sp>
      <p:sp>
        <p:nvSpPr>
          <p:cNvPr id="169" name="모서리가 둥근 직사각형 41">
            <a:extLst>
              <a:ext uri="{FF2B5EF4-FFF2-40B4-BE49-F238E27FC236}">
                <a16:creationId xmlns:a16="http://schemas.microsoft.com/office/drawing/2014/main" id="{78B2807A-619B-3812-9283-03DC66A33CCC}"/>
              </a:ext>
            </a:extLst>
          </p:cNvPr>
          <p:cNvSpPr/>
          <p:nvPr/>
        </p:nvSpPr>
        <p:spPr>
          <a:xfrm>
            <a:off x="632771" y="4342697"/>
            <a:ext cx="2538967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1000" b="1" spc="-12" dirty="0">
                <a:solidFill>
                  <a:schemeClr val="tx1"/>
                </a:solidFill>
                <a:latin typeface="+mj-ea"/>
                <a:ea typeface="+mj-ea"/>
                <a:cs typeface="Pretendard Medium"/>
              </a:rPr>
              <a:t>제품 특징</a:t>
            </a:r>
            <a:endParaRPr lang="en-US" altLang="ko-KR" sz="1000" b="1" spc="-12" dirty="0">
              <a:solidFill>
                <a:schemeClr val="tx1"/>
              </a:solidFill>
              <a:latin typeface="+mj-ea"/>
              <a:ea typeface="+mj-ea"/>
              <a:cs typeface="Pretendard Medium"/>
            </a:endParaRPr>
          </a:p>
        </p:txBody>
      </p:sp>
      <p:sp>
        <p:nvSpPr>
          <p:cNvPr id="171" name="모서리가 둥근 직사각형 41">
            <a:extLst>
              <a:ext uri="{FF2B5EF4-FFF2-40B4-BE49-F238E27FC236}">
                <a16:creationId xmlns:a16="http://schemas.microsoft.com/office/drawing/2014/main" id="{C3C78AB5-B330-33F2-70A7-B7DDF7545A80}"/>
              </a:ext>
            </a:extLst>
          </p:cNvPr>
          <p:cNvSpPr/>
          <p:nvPr/>
        </p:nvSpPr>
        <p:spPr>
          <a:xfrm>
            <a:off x="6223744" y="3580218"/>
            <a:ext cx="1440000" cy="4462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사업장마다 담당자의 부재 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상황에도</a:t>
            </a:r>
            <a:r>
              <a:rPr lang="en-US" altLang="ko-KR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,</a:t>
            </a: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 중앙센터에서 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  <a:p>
            <a:pPr marL="7702" algn="ctr">
              <a:spcBef>
                <a:spcPts val="73"/>
              </a:spcBef>
              <a:defRPr/>
            </a:pPr>
            <a:r>
              <a:rPr lang="ko-KR" altLang="en-US" sz="75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개별 사업장 </a:t>
            </a: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관제 가능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</p:txBody>
      </p:sp>
      <p:sp>
        <p:nvSpPr>
          <p:cNvPr id="172" name="모서리가 둥근 직사각형 41">
            <a:extLst>
              <a:ext uri="{FF2B5EF4-FFF2-40B4-BE49-F238E27FC236}">
                <a16:creationId xmlns:a16="http://schemas.microsoft.com/office/drawing/2014/main" id="{61A4343A-CEBE-E145-154F-F6108BBB2331}"/>
              </a:ext>
            </a:extLst>
          </p:cNvPr>
          <p:cNvSpPr/>
          <p:nvPr/>
        </p:nvSpPr>
        <p:spPr>
          <a:xfrm>
            <a:off x="7828080" y="3580218"/>
            <a:ext cx="1440000" cy="4462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별도의 취합 및 가공 절차 없이</a:t>
            </a:r>
            <a:r>
              <a:rPr lang="en-US" altLang="ko-KR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, </a:t>
            </a: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즉각적으로 로봇 활용에 대한 정량적 효과 추출 및 분석 가능 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</p:txBody>
      </p:sp>
      <p:sp>
        <p:nvSpPr>
          <p:cNvPr id="173" name="모서리가 둥근 직사각형 41">
            <a:extLst>
              <a:ext uri="{FF2B5EF4-FFF2-40B4-BE49-F238E27FC236}">
                <a16:creationId xmlns:a16="http://schemas.microsoft.com/office/drawing/2014/main" id="{5E113E6D-7440-8B14-DE30-4D3BDFCDFCC9}"/>
              </a:ext>
            </a:extLst>
          </p:cNvPr>
          <p:cNvSpPr/>
          <p:nvPr/>
        </p:nvSpPr>
        <p:spPr>
          <a:xfrm>
            <a:off x="6223744" y="5858273"/>
            <a:ext cx="1440000" cy="4462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스케줄링 적용을 통한 로봇 자동 작업으로</a:t>
            </a:r>
            <a:r>
              <a:rPr lang="en-US" altLang="ko-KR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,</a:t>
            </a: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 완전 자동화 및 </a:t>
            </a:r>
            <a:br>
              <a:rPr lang="en-US" altLang="ko-KR" sz="75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</a:b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관리 인력 투입 리소스 최소화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</p:txBody>
      </p:sp>
      <p:sp>
        <p:nvSpPr>
          <p:cNvPr id="174" name="모서리가 둥근 직사각형 41">
            <a:extLst>
              <a:ext uri="{FF2B5EF4-FFF2-40B4-BE49-F238E27FC236}">
                <a16:creationId xmlns:a16="http://schemas.microsoft.com/office/drawing/2014/main" id="{DDE8807B-6018-CDC4-9BCF-6B26E032B52C}"/>
              </a:ext>
            </a:extLst>
          </p:cNvPr>
          <p:cNvSpPr/>
          <p:nvPr/>
        </p:nvSpPr>
        <p:spPr>
          <a:xfrm>
            <a:off x="7828080" y="5858273"/>
            <a:ext cx="1440000" cy="4462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ko-KR" altLang="en-US" sz="750" spc="-12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어디에서든</a:t>
            </a:r>
            <a:r>
              <a:rPr lang="ko-KR" altLang="en-US" sz="75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 클릭 한 번으로</a:t>
            </a:r>
            <a:endParaRPr lang="en-US" altLang="ko-KR" sz="75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  <a:p>
            <a:pPr marL="7702" algn="ctr">
              <a:spcBef>
                <a:spcPts val="73"/>
              </a:spcBef>
              <a:defRPr/>
            </a:pPr>
            <a:r>
              <a:rPr lang="ko-KR" altLang="en-US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로봇에 대한 제어는 물론</a:t>
            </a:r>
            <a:r>
              <a:rPr lang="en-US" altLang="ko-KR" sz="750" b="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,</a:t>
            </a:r>
          </a:p>
          <a:p>
            <a:pPr marL="7702" algn="ctr">
              <a:spcBef>
                <a:spcPts val="73"/>
              </a:spcBef>
              <a:defRPr/>
            </a:pPr>
            <a:r>
              <a:rPr lang="ko-KR" altLang="en-US" sz="750" spc="-12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Pretendard Medium"/>
              </a:rPr>
              <a:t>오류 발생시 카톡으로 확인</a:t>
            </a:r>
            <a:endParaRPr lang="en-US" altLang="ko-KR" sz="750" b="0" spc="-12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Pretendard Medium"/>
            </a:endParaRPr>
          </a:p>
        </p:txBody>
      </p:sp>
      <p:pic>
        <p:nvPicPr>
          <p:cNvPr id="175" name="Google Shape;1276;p21">
            <a:extLst>
              <a:ext uri="{FF2B5EF4-FFF2-40B4-BE49-F238E27FC236}">
                <a16:creationId xmlns:a16="http://schemas.microsoft.com/office/drawing/2014/main" id="{D012F51C-61EE-ADA9-0878-A7B8A25E9D7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1481" r="12149" b="-1"/>
          <a:stretch/>
        </p:blipFill>
        <p:spPr>
          <a:xfrm>
            <a:off x="6223744" y="2316132"/>
            <a:ext cx="1440000" cy="1276275"/>
          </a:xfrm>
          <a:prstGeom prst="rect">
            <a:avLst/>
          </a:prstGeom>
          <a:noFill/>
          <a:ln w="3175" cap="flat" cmpd="sng">
            <a:solidFill>
              <a:schemeClr val="bg1">
                <a:lumMod val="85000"/>
              </a:schemeClr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6" name="Google Shape;1264;p20" descr="텍스트, 스크린샷, 도표, 번호이(가) 표시된 사진&#10;&#10;자동 생성된 설명">
            <a:extLst>
              <a:ext uri="{FF2B5EF4-FFF2-40B4-BE49-F238E27FC236}">
                <a16:creationId xmlns:a16="http://schemas.microsoft.com/office/drawing/2014/main" id="{C9972D18-5F3A-B658-D85E-D27C9F8AE354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828080" y="2316132"/>
            <a:ext cx="1440000" cy="1260764"/>
          </a:xfrm>
          <a:prstGeom prst="rect">
            <a:avLst/>
          </a:prstGeom>
          <a:noFill/>
          <a:ln w="3175" cap="flat" cmpd="sng">
            <a:solidFill>
              <a:schemeClr val="bg1">
                <a:lumMod val="85000"/>
              </a:schemeClr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77" name="그룹 176">
            <a:extLst>
              <a:ext uri="{FF2B5EF4-FFF2-40B4-BE49-F238E27FC236}">
                <a16:creationId xmlns:a16="http://schemas.microsoft.com/office/drawing/2014/main" id="{546E047E-9154-470C-08D1-1297FB6843FF}"/>
              </a:ext>
            </a:extLst>
          </p:cNvPr>
          <p:cNvGrpSpPr/>
          <p:nvPr/>
        </p:nvGrpSpPr>
        <p:grpSpPr>
          <a:xfrm>
            <a:off x="7828080" y="4562882"/>
            <a:ext cx="1440000" cy="1290632"/>
            <a:chOff x="6860375" y="2606389"/>
            <a:chExt cx="4109663" cy="1914474"/>
          </a:xfrm>
        </p:grpSpPr>
        <p:pic>
          <p:nvPicPr>
            <p:cNvPr id="178" name="그림 177">
              <a:extLst>
                <a:ext uri="{FF2B5EF4-FFF2-40B4-BE49-F238E27FC236}">
                  <a16:creationId xmlns:a16="http://schemas.microsoft.com/office/drawing/2014/main" id="{905B47F1-611A-33EE-247F-3EBCA0958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0375" y="2606389"/>
              <a:ext cx="4109663" cy="1914474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</p:pic>
        <p:pic>
          <p:nvPicPr>
            <p:cNvPr id="179" name="그림 178">
              <a:extLst>
                <a:ext uri="{FF2B5EF4-FFF2-40B4-BE49-F238E27FC236}">
                  <a16:creationId xmlns:a16="http://schemas.microsoft.com/office/drawing/2014/main" id="{BB6D7773-D24B-44E6-ED2D-B9F60E783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967931" y="2871890"/>
              <a:ext cx="1967377" cy="1121467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180" name="직사각형 179">
              <a:extLst>
                <a:ext uri="{FF2B5EF4-FFF2-40B4-BE49-F238E27FC236}">
                  <a16:creationId xmlns:a16="http://schemas.microsoft.com/office/drawing/2014/main" id="{E702C67F-5AC0-8410-ADDA-E64BFC9C28FF}"/>
                </a:ext>
              </a:extLst>
            </p:cNvPr>
            <p:cNvSpPr/>
            <p:nvPr/>
          </p:nvSpPr>
          <p:spPr>
            <a:xfrm>
              <a:off x="8035325" y="3968122"/>
              <a:ext cx="1850519" cy="68398"/>
            </a:xfrm>
            <a:prstGeom prst="rect">
              <a:avLst/>
            </a:prstGeom>
            <a:solidFill>
              <a:srgbClr val="000000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pic>
        <p:nvPicPr>
          <p:cNvPr id="181" name="그림 180" descr="텍스트, 스크린샷, 소프트웨어, 번호이(가) 표시된 사진&#10;&#10;자동 생성된 설명">
            <a:extLst>
              <a:ext uri="{FF2B5EF4-FFF2-40B4-BE49-F238E27FC236}">
                <a16:creationId xmlns:a16="http://schemas.microsoft.com/office/drawing/2014/main" id="{57DB4348-A856-ADD8-CDA7-555CDE73FF7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932"/>
          <a:stretch/>
        </p:blipFill>
        <p:spPr>
          <a:xfrm>
            <a:off x="6223744" y="4567946"/>
            <a:ext cx="1440000" cy="1285567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sp>
        <p:nvSpPr>
          <p:cNvPr id="182" name="모서리가 둥근 직사각형 41">
            <a:extLst>
              <a:ext uri="{FF2B5EF4-FFF2-40B4-BE49-F238E27FC236}">
                <a16:creationId xmlns:a16="http://schemas.microsoft.com/office/drawing/2014/main" id="{A734710A-C08A-6A45-7CC2-B9FCAD3EB88C}"/>
              </a:ext>
            </a:extLst>
          </p:cNvPr>
          <p:cNvSpPr/>
          <p:nvPr/>
        </p:nvSpPr>
        <p:spPr>
          <a:xfrm>
            <a:off x="6223744" y="2094452"/>
            <a:ext cx="1440000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1. </a:t>
            </a:r>
            <a:r>
              <a:rPr lang="ko-KR" altLang="en-US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사업장 통합관리</a:t>
            </a:r>
            <a:endParaRPr lang="en-US" altLang="ko-KR" sz="1000" b="1" spc="-12" dirty="0">
              <a:solidFill>
                <a:schemeClr val="tx1"/>
              </a:solidFill>
              <a:latin typeface="+mn-ea"/>
              <a:cs typeface="Pretendard Medium"/>
            </a:endParaRPr>
          </a:p>
        </p:txBody>
      </p:sp>
      <p:sp>
        <p:nvSpPr>
          <p:cNvPr id="183" name="모서리가 둥근 직사각형 41">
            <a:extLst>
              <a:ext uri="{FF2B5EF4-FFF2-40B4-BE49-F238E27FC236}">
                <a16:creationId xmlns:a16="http://schemas.microsoft.com/office/drawing/2014/main" id="{949500CB-6B96-5644-891C-EB98D13D59B9}"/>
              </a:ext>
            </a:extLst>
          </p:cNvPr>
          <p:cNvSpPr/>
          <p:nvPr/>
        </p:nvSpPr>
        <p:spPr>
          <a:xfrm>
            <a:off x="7828080" y="2094452"/>
            <a:ext cx="1440000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2. </a:t>
            </a:r>
            <a:r>
              <a:rPr lang="ko-KR" altLang="en-US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통합 대시보드 제공</a:t>
            </a:r>
            <a:endParaRPr lang="en-US" altLang="ko-KR" sz="1000" b="1" spc="-12" dirty="0">
              <a:solidFill>
                <a:schemeClr val="tx1"/>
              </a:solidFill>
              <a:latin typeface="+mn-ea"/>
              <a:cs typeface="Pretendard Medium"/>
            </a:endParaRPr>
          </a:p>
        </p:txBody>
      </p:sp>
      <p:sp>
        <p:nvSpPr>
          <p:cNvPr id="184" name="모서리가 둥근 직사각형 41">
            <a:extLst>
              <a:ext uri="{FF2B5EF4-FFF2-40B4-BE49-F238E27FC236}">
                <a16:creationId xmlns:a16="http://schemas.microsoft.com/office/drawing/2014/main" id="{FEE54FF7-B660-6656-6BAE-97E12F926D0F}"/>
              </a:ext>
            </a:extLst>
          </p:cNvPr>
          <p:cNvSpPr/>
          <p:nvPr/>
        </p:nvSpPr>
        <p:spPr>
          <a:xfrm>
            <a:off x="6223744" y="4342697"/>
            <a:ext cx="1440000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3. </a:t>
            </a:r>
            <a:r>
              <a:rPr lang="ko-KR" altLang="en-US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스케줄링 자동 작업</a:t>
            </a:r>
            <a:endParaRPr lang="en-US" altLang="ko-KR" sz="1000" b="1" spc="-12" dirty="0">
              <a:solidFill>
                <a:schemeClr val="tx1"/>
              </a:solidFill>
              <a:latin typeface="+mn-ea"/>
              <a:cs typeface="Pretendard Medium"/>
            </a:endParaRPr>
          </a:p>
        </p:txBody>
      </p:sp>
      <p:sp>
        <p:nvSpPr>
          <p:cNvPr id="185" name="모서리가 둥근 직사각형 41">
            <a:extLst>
              <a:ext uri="{FF2B5EF4-FFF2-40B4-BE49-F238E27FC236}">
                <a16:creationId xmlns:a16="http://schemas.microsoft.com/office/drawing/2014/main" id="{5132E44E-22D5-1743-C88E-ACA5E1F0C026}"/>
              </a:ext>
            </a:extLst>
          </p:cNvPr>
          <p:cNvSpPr/>
          <p:nvPr/>
        </p:nvSpPr>
        <p:spPr>
          <a:xfrm>
            <a:off x="7828080" y="4342697"/>
            <a:ext cx="1440000" cy="216000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marL="7702" algn="ctr">
              <a:spcBef>
                <a:spcPts val="73"/>
              </a:spcBef>
              <a:defRPr/>
            </a:pPr>
            <a:r>
              <a:rPr lang="en-US" altLang="ko-KR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4. </a:t>
            </a:r>
            <a:r>
              <a:rPr lang="ko-KR" altLang="en-US" sz="1000" b="1" spc="-12" dirty="0">
                <a:solidFill>
                  <a:schemeClr val="tx1"/>
                </a:solidFill>
                <a:latin typeface="+mn-ea"/>
                <a:cs typeface="Pretendard Medium"/>
              </a:rPr>
              <a:t>이동식 원격 제어</a:t>
            </a:r>
            <a:endParaRPr lang="en-US" altLang="ko-KR" sz="1000" b="1" spc="-12" dirty="0">
              <a:solidFill>
                <a:schemeClr val="tx1"/>
              </a:solidFill>
              <a:latin typeface="+mn-ea"/>
              <a:cs typeface="Pretendard Medium"/>
            </a:endParaRPr>
          </a:p>
        </p:txBody>
      </p:sp>
      <p:pic>
        <p:nvPicPr>
          <p:cNvPr id="186" name="그림 185">
            <a:extLst>
              <a:ext uri="{FF2B5EF4-FFF2-40B4-BE49-F238E27FC236}">
                <a16:creationId xmlns:a16="http://schemas.microsoft.com/office/drawing/2014/main" id="{AFABE5C5-FF09-A8A3-FB96-BFCDE065ED1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1402" t="14496" r="31237" b="15311"/>
          <a:stretch/>
        </p:blipFill>
        <p:spPr>
          <a:xfrm>
            <a:off x="8732870" y="5354211"/>
            <a:ext cx="312031" cy="307777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5A422310-D0F7-9022-8D5E-36BA5D8CAC04}"/>
              </a:ext>
            </a:extLst>
          </p:cNvPr>
          <p:cNvGrpSpPr/>
          <p:nvPr/>
        </p:nvGrpSpPr>
        <p:grpSpPr>
          <a:xfrm>
            <a:off x="6233269" y="278977"/>
            <a:ext cx="3138315" cy="840524"/>
            <a:chOff x="6458755" y="83713"/>
            <a:chExt cx="3138315" cy="910426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CC918D45-9768-9A73-1B5E-26F515D2D978}"/>
                </a:ext>
              </a:extLst>
            </p:cNvPr>
            <p:cNvSpPr/>
            <p:nvPr/>
          </p:nvSpPr>
          <p:spPr>
            <a:xfrm>
              <a:off x="6458755" y="83713"/>
              <a:ext cx="3050486" cy="52597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7" name="직각 삼각형 6">
              <a:extLst>
                <a:ext uri="{FF2B5EF4-FFF2-40B4-BE49-F238E27FC236}">
                  <a16:creationId xmlns:a16="http://schemas.microsoft.com/office/drawing/2014/main" id="{14947D8C-899E-7D32-F695-81EB77D19CD9}"/>
                </a:ext>
              </a:extLst>
            </p:cNvPr>
            <p:cNvSpPr/>
            <p:nvPr/>
          </p:nvSpPr>
          <p:spPr>
            <a:xfrm rot="10800000">
              <a:off x="8857805" y="516878"/>
              <a:ext cx="473656" cy="477261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924D5BE3-4F66-9573-F869-033646546D21}"/>
                </a:ext>
              </a:extLst>
            </p:cNvPr>
            <p:cNvSpPr/>
            <p:nvPr/>
          </p:nvSpPr>
          <p:spPr>
            <a:xfrm>
              <a:off x="6515785" y="148108"/>
              <a:ext cx="381600" cy="4127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무상</a:t>
              </a:r>
              <a:endParaRPr lang="en-US" altLang="ko-KR" sz="12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투자</a:t>
              </a:r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133FF756-7E88-244C-D4B2-007E37C5F634}"/>
                </a:ext>
              </a:extLst>
            </p:cNvPr>
            <p:cNvSpPr txBox="1"/>
            <p:nvPr/>
          </p:nvSpPr>
          <p:spPr>
            <a:xfrm>
              <a:off x="7086796" y="133228"/>
              <a:ext cx="2510274" cy="408050"/>
            </a:xfrm>
            <a:prstGeom prst="rect">
              <a:avLst/>
            </a:prstGeom>
          </p:spPr>
          <p:txBody>
            <a:bodyPr vert="horz" wrap="square" lIns="0" tIns="7317" rIns="0" bIns="0">
              <a:spAutoFit/>
            </a:bodyPr>
            <a:lstStyle>
              <a:defPPr>
                <a:defRPr kern="0"/>
              </a:defPPr>
              <a:lvl1pPr marL="7702">
                <a:spcBef>
                  <a:spcPts val="58"/>
                </a:spcBef>
                <a:defRPr sz="3200" b="0" i="0">
                  <a:latin typeface="Noto Sans KR Medium"/>
                  <a:ea typeface="Noto Sans KR Medium"/>
                  <a:cs typeface="Pretendard"/>
                </a:defRPr>
              </a:lvl1pPr>
            </a:lstStyle>
            <a:p>
              <a:pPr lvl="0">
                <a:defRPr/>
              </a:pPr>
              <a:r>
                <a:rPr lang="en-US" altLang="ko-KR" sz="2400" dirty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79,000,000</a:t>
              </a:r>
              <a:r>
                <a:rPr lang="ko-KR" altLang="en-US" sz="1400" dirty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원 상당</a:t>
              </a:r>
              <a:endParaRPr lang="ko-KR" altLang="en-US" sz="24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3882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EA3DAC627B054DB449CFADB3D97002" ma:contentTypeVersion="5" ma:contentTypeDescription="Create a new document." ma:contentTypeScope="" ma:versionID="a76714fb73052f1088f92df758b27ea7">
  <xsd:schema xmlns:xsd="http://www.w3.org/2001/XMLSchema" xmlns:xs="http://www.w3.org/2001/XMLSchema" xmlns:p="http://schemas.microsoft.com/office/2006/metadata/properties" xmlns:ns3="78fe2da1-0fc2-463f-8f1b-586886d6a7a0" targetNamespace="http://schemas.microsoft.com/office/2006/metadata/properties" ma:root="true" ma:fieldsID="738dd63eea6e53b28861d74c2f6b00ca" ns3:_="">
    <xsd:import namespace="78fe2da1-0fc2-463f-8f1b-586886d6a7a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fe2da1-0fc2-463f-8f1b-586886d6a7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2415F9-8F8F-49A3-A6F3-2B3364E3E266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purl.org/dc/terms/"/>
    <ds:schemaRef ds:uri="http://purl.org/dc/dcmitype/"/>
    <ds:schemaRef ds:uri="78fe2da1-0fc2-463f-8f1b-586886d6a7a0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FDDE0F4-DBD7-4269-A2B1-6300A01E35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FC1B2D-25AE-4B67-BFB6-F83B8DED1F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fe2da1-0fc2-463f-8f1b-586886d6a7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11235</TotalTime>
  <Words>868</Words>
  <Application>Microsoft Office PowerPoint</Application>
  <PresentationFormat>A4 용지(210x297mm)</PresentationFormat>
  <Paragraphs>220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HY견고딕</vt:lpstr>
      <vt:lpstr>맑은 고딕</vt:lpstr>
      <vt:lpstr>Aptos</vt:lpstr>
      <vt:lpstr>Aptos Display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이한주</dc:creator>
  <cp:lastModifiedBy>그룹 3</cp:lastModifiedBy>
  <cp:revision>28</cp:revision>
  <dcterms:created xsi:type="dcterms:W3CDTF">2024-08-22T00:49:48Z</dcterms:created>
  <dcterms:modified xsi:type="dcterms:W3CDTF">2024-09-02T04:22:45Z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0x0101002CEA3DAC627B054DB449CFADB3D97002</vt:lpwstr>
  </property>
</Properties>
</file>